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9"/>
  </p:notesMasterIdLst>
  <p:handoutMasterIdLst>
    <p:handoutMasterId r:id="rId70"/>
  </p:handoutMasterIdLst>
  <p:sldIdLst>
    <p:sldId id="256" r:id="rId2"/>
    <p:sldId id="257" r:id="rId3"/>
    <p:sldId id="436" r:id="rId4"/>
    <p:sldId id="505" r:id="rId5"/>
    <p:sldId id="506" r:id="rId6"/>
    <p:sldId id="477" r:id="rId7"/>
    <p:sldId id="513" r:id="rId8"/>
    <p:sldId id="478" r:id="rId9"/>
    <p:sldId id="471" r:id="rId10"/>
    <p:sldId id="472" r:id="rId11"/>
    <p:sldId id="475" r:id="rId12"/>
    <p:sldId id="476" r:id="rId13"/>
    <p:sldId id="474" r:id="rId14"/>
    <p:sldId id="480" r:id="rId15"/>
    <p:sldId id="514" r:id="rId16"/>
    <p:sldId id="479" r:id="rId17"/>
    <p:sldId id="481" r:id="rId18"/>
    <p:sldId id="543" r:id="rId19"/>
    <p:sldId id="451" r:id="rId20"/>
    <p:sldId id="458" r:id="rId21"/>
    <p:sldId id="482" r:id="rId22"/>
    <p:sldId id="483" r:id="rId23"/>
    <p:sldId id="485" r:id="rId24"/>
    <p:sldId id="486" r:id="rId25"/>
    <p:sldId id="487" r:id="rId26"/>
    <p:sldId id="488" r:id="rId27"/>
    <p:sldId id="546" r:id="rId28"/>
    <p:sldId id="489" r:id="rId29"/>
    <p:sldId id="491" r:id="rId30"/>
    <p:sldId id="490" r:id="rId31"/>
    <p:sldId id="492" r:id="rId32"/>
    <p:sldId id="494" r:id="rId33"/>
    <p:sldId id="495" r:id="rId34"/>
    <p:sldId id="515" r:id="rId35"/>
    <p:sldId id="496" r:id="rId36"/>
    <p:sldId id="498" r:id="rId37"/>
    <p:sldId id="500" r:id="rId38"/>
    <p:sldId id="501" r:id="rId39"/>
    <p:sldId id="502" r:id="rId40"/>
    <p:sldId id="452" r:id="rId41"/>
    <p:sldId id="440" r:id="rId42"/>
    <p:sldId id="532" r:id="rId43"/>
    <p:sldId id="533" r:id="rId44"/>
    <p:sldId id="530" r:id="rId45"/>
    <p:sldId id="534" r:id="rId46"/>
    <p:sldId id="535" r:id="rId47"/>
    <p:sldId id="767" r:id="rId48"/>
    <p:sldId id="519" r:id="rId49"/>
    <p:sldId id="520" r:id="rId50"/>
    <p:sldId id="521" r:id="rId51"/>
    <p:sldId id="537" r:id="rId52"/>
    <p:sldId id="538" r:id="rId53"/>
    <p:sldId id="522" r:id="rId54"/>
    <p:sldId id="539" r:id="rId55"/>
    <p:sldId id="540" r:id="rId56"/>
    <p:sldId id="523" r:id="rId57"/>
    <p:sldId id="536" r:id="rId58"/>
    <p:sldId id="518" r:id="rId59"/>
    <p:sldId id="517" r:id="rId60"/>
    <p:sldId id="524" r:id="rId61"/>
    <p:sldId id="525" r:id="rId62"/>
    <p:sldId id="526" r:id="rId63"/>
    <p:sldId id="527" r:id="rId64"/>
    <p:sldId id="528" r:id="rId65"/>
    <p:sldId id="529" r:id="rId66"/>
    <p:sldId id="541" r:id="rId67"/>
    <p:sldId id="766" r:id="rId6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850">
          <p15:clr>
            <a:srgbClr val="A4A3A4"/>
          </p15:clr>
        </p15:guide>
        <p15:guide id="2" pos="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57F"/>
    <a:srgbClr val="003E7E"/>
    <a:srgbClr val="948151"/>
    <a:srgbClr val="002B5E"/>
    <a:srgbClr val="A9852A"/>
    <a:srgbClr val="76643E"/>
    <a:srgbClr val="C3C7D1"/>
    <a:srgbClr val="CDB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F65A6-28F3-3540-9E17-CC901D2B1691}" v="34" dt="2022-06-04T08:18:11.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2" autoAdjust="0"/>
    <p:restoredTop sz="96327"/>
  </p:normalViewPr>
  <p:slideViewPr>
    <p:cSldViewPr snapToGrid="0">
      <p:cViewPr varScale="1">
        <p:scale>
          <a:sx n="119" d="100"/>
          <a:sy n="119" d="100"/>
        </p:scale>
        <p:origin x="1000" y="184"/>
      </p:cViewPr>
      <p:guideLst>
        <p:guide orient="horz" pos="850"/>
        <p:guide pos="117"/>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restes, Robert John" userId="fa996a5b-b028-49c9-87fd-0320eed9553f" providerId="ADAL" clId="{753F65A6-28F3-3540-9E17-CC901D2B1691}"/>
    <pc:docChg chg="undo custSel addSld delSld modSld sldOrd">
      <pc:chgData name="Kerestes, Robert John" userId="fa996a5b-b028-49c9-87fd-0320eed9553f" providerId="ADAL" clId="{753F65A6-28F3-3540-9E17-CC901D2B1691}" dt="2022-06-04T16:13:22.160" v="1101" actId="20577"/>
      <pc:docMkLst>
        <pc:docMk/>
      </pc:docMkLst>
      <pc:sldChg chg="modSp mod">
        <pc:chgData name="Kerestes, Robert John" userId="fa996a5b-b028-49c9-87fd-0320eed9553f" providerId="ADAL" clId="{753F65A6-28F3-3540-9E17-CC901D2B1691}" dt="2022-06-04T08:16:29.877" v="1070" actId="20577"/>
        <pc:sldMkLst>
          <pc:docMk/>
          <pc:sldMk cId="0" sldId="256"/>
        </pc:sldMkLst>
        <pc:spChg chg="mod">
          <ac:chgData name="Kerestes, Robert John" userId="fa996a5b-b028-49c9-87fd-0320eed9553f" providerId="ADAL" clId="{753F65A6-28F3-3540-9E17-CC901D2B1691}" dt="2022-06-04T08:16:29.877" v="1070" actId="20577"/>
          <ac:spMkLst>
            <pc:docMk/>
            <pc:sldMk cId="0" sldId="256"/>
            <ac:spMk id="15364" creationId="{00000000-0000-0000-0000-000000000000}"/>
          </ac:spMkLst>
        </pc:spChg>
      </pc:sldChg>
      <pc:sldChg chg="modSp mod">
        <pc:chgData name="Kerestes, Robert John" userId="fa996a5b-b028-49c9-87fd-0320eed9553f" providerId="ADAL" clId="{753F65A6-28F3-3540-9E17-CC901D2B1691}" dt="2022-06-04T16:13:22.160" v="1101" actId="20577"/>
        <pc:sldMkLst>
          <pc:docMk/>
          <pc:sldMk cId="0" sldId="257"/>
        </pc:sldMkLst>
        <pc:spChg chg="mod">
          <ac:chgData name="Kerestes, Robert John" userId="fa996a5b-b028-49c9-87fd-0320eed9553f" providerId="ADAL" clId="{753F65A6-28F3-3540-9E17-CC901D2B1691}" dt="2022-06-04T16:13:22.160" v="1101" actId="20577"/>
          <ac:spMkLst>
            <pc:docMk/>
            <pc:sldMk cId="0" sldId="257"/>
            <ac:spMk id="14339" creationId="{00000000-0000-0000-0000-000000000000}"/>
          </ac:spMkLst>
        </pc:spChg>
      </pc:sldChg>
      <pc:sldChg chg="modSp mod">
        <pc:chgData name="Kerestes, Robert John" userId="fa996a5b-b028-49c9-87fd-0320eed9553f" providerId="ADAL" clId="{753F65A6-28F3-3540-9E17-CC901D2B1691}" dt="2022-06-04T16:13:01.606" v="1084" actId="313"/>
        <pc:sldMkLst>
          <pc:docMk/>
          <pc:sldMk cId="0" sldId="440"/>
        </pc:sldMkLst>
        <pc:spChg chg="mod">
          <ac:chgData name="Kerestes, Robert John" userId="fa996a5b-b028-49c9-87fd-0320eed9553f" providerId="ADAL" clId="{753F65A6-28F3-3540-9E17-CC901D2B1691}" dt="2022-06-04T16:13:01.606" v="1084" actId="313"/>
          <ac:spMkLst>
            <pc:docMk/>
            <pc:sldMk cId="0" sldId="440"/>
            <ac:spMk id="28675" creationId="{00000000-0000-0000-0000-000000000000}"/>
          </ac:spMkLst>
        </pc:spChg>
      </pc:sldChg>
      <pc:sldChg chg="modSp mod">
        <pc:chgData name="Kerestes, Robert John" userId="fa996a5b-b028-49c9-87fd-0320eed9553f" providerId="ADAL" clId="{753F65A6-28F3-3540-9E17-CC901D2B1691}" dt="2022-06-04T16:11:55.565" v="1080" actId="20577"/>
        <pc:sldMkLst>
          <pc:docMk/>
          <pc:sldMk cId="0" sldId="452"/>
        </pc:sldMkLst>
        <pc:spChg chg="mod">
          <ac:chgData name="Kerestes, Robert John" userId="fa996a5b-b028-49c9-87fd-0320eed9553f" providerId="ADAL" clId="{753F65A6-28F3-3540-9E17-CC901D2B1691}" dt="2022-06-04T16:11:55.565" v="1080" actId="20577"/>
          <ac:spMkLst>
            <pc:docMk/>
            <pc:sldMk cId="0" sldId="452"/>
            <ac:spMk id="33795" creationId="{00000000-0000-0000-0000-000000000000}"/>
          </ac:spMkLst>
        </pc:spChg>
      </pc:sldChg>
      <pc:sldChg chg="addSp delSp modSp mod">
        <pc:chgData name="Kerestes, Robert John" userId="fa996a5b-b028-49c9-87fd-0320eed9553f" providerId="ADAL" clId="{753F65A6-28F3-3540-9E17-CC901D2B1691}" dt="2022-06-03T10:19:17.726" v="219" actId="20577"/>
        <pc:sldMkLst>
          <pc:docMk/>
          <pc:sldMk cId="2760344464" sldId="474"/>
        </pc:sldMkLst>
        <pc:spChg chg="mod">
          <ac:chgData name="Kerestes, Robert John" userId="fa996a5b-b028-49c9-87fd-0320eed9553f" providerId="ADAL" clId="{753F65A6-28F3-3540-9E17-CC901D2B1691}" dt="2022-06-03T10:19:17.726" v="219" actId="20577"/>
          <ac:spMkLst>
            <pc:docMk/>
            <pc:sldMk cId="2760344464" sldId="474"/>
            <ac:spMk id="3" creationId="{00000000-0000-0000-0000-000000000000}"/>
          </ac:spMkLst>
        </pc:spChg>
        <pc:picChg chg="del">
          <ac:chgData name="Kerestes, Robert John" userId="fa996a5b-b028-49c9-87fd-0320eed9553f" providerId="ADAL" clId="{753F65A6-28F3-3540-9E17-CC901D2B1691}" dt="2022-06-03T10:18:48.898" v="157" actId="478"/>
          <ac:picMkLst>
            <pc:docMk/>
            <pc:sldMk cId="2760344464" sldId="474"/>
            <ac:picMk id="2" creationId="{00000000-0000-0000-0000-000000000000}"/>
          </ac:picMkLst>
        </pc:picChg>
        <pc:picChg chg="add mod">
          <ac:chgData name="Kerestes, Robert John" userId="fa996a5b-b028-49c9-87fd-0320eed9553f" providerId="ADAL" clId="{753F65A6-28F3-3540-9E17-CC901D2B1691}" dt="2022-06-03T10:18:56.210" v="162" actId="1076"/>
          <ac:picMkLst>
            <pc:docMk/>
            <pc:sldMk cId="2760344464" sldId="474"/>
            <ac:picMk id="2050" creationId="{4E650FC9-2F41-0E71-DF4F-48E6BED91AD5}"/>
          </ac:picMkLst>
        </pc:picChg>
      </pc:sldChg>
      <pc:sldChg chg="modSp mod">
        <pc:chgData name="Kerestes, Robert John" userId="fa996a5b-b028-49c9-87fd-0320eed9553f" providerId="ADAL" clId="{753F65A6-28F3-3540-9E17-CC901D2B1691}" dt="2022-06-03T10:12:26.804" v="147" actId="20577"/>
        <pc:sldMkLst>
          <pc:docMk/>
          <pc:sldMk cId="490314496" sldId="475"/>
        </pc:sldMkLst>
        <pc:spChg chg="mod">
          <ac:chgData name="Kerestes, Robert John" userId="fa996a5b-b028-49c9-87fd-0320eed9553f" providerId="ADAL" clId="{753F65A6-28F3-3540-9E17-CC901D2B1691}" dt="2022-06-03T10:12:24.540" v="143" actId="20577"/>
          <ac:spMkLst>
            <pc:docMk/>
            <pc:sldMk cId="490314496" sldId="475"/>
            <ac:spMk id="3" creationId="{00000000-0000-0000-0000-000000000000}"/>
          </ac:spMkLst>
        </pc:spChg>
        <pc:spChg chg="mod">
          <ac:chgData name="Kerestes, Robert John" userId="fa996a5b-b028-49c9-87fd-0320eed9553f" providerId="ADAL" clId="{753F65A6-28F3-3540-9E17-CC901D2B1691}" dt="2022-06-03T10:12:26.804" v="147" actId="20577"/>
          <ac:spMkLst>
            <pc:docMk/>
            <pc:sldMk cId="490314496" sldId="475"/>
            <ac:spMk id="11" creationId="{00000000-0000-0000-0000-000000000000}"/>
          </ac:spMkLst>
        </pc:spChg>
      </pc:sldChg>
      <pc:sldChg chg="modSp mod">
        <pc:chgData name="Kerestes, Robert John" userId="fa996a5b-b028-49c9-87fd-0320eed9553f" providerId="ADAL" clId="{753F65A6-28F3-3540-9E17-CC901D2B1691}" dt="2022-06-03T10:12:36.249" v="155" actId="20577"/>
        <pc:sldMkLst>
          <pc:docMk/>
          <pc:sldMk cId="2491739653" sldId="476"/>
        </pc:sldMkLst>
        <pc:spChg chg="mod">
          <ac:chgData name="Kerestes, Robert John" userId="fa996a5b-b028-49c9-87fd-0320eed9553f" providerId="ADAL" clId="{753F65A6-28F3-3540-9E17-CC901D2B1691}" dt="2022-06-03T10:12:31.572" v="151" actId="20577"/>
          <ac:spMkLst>
            <pc:docMk/>
            <pc:sldMk cId="2491739653" sldId="476"/>
            <ac:spMk id="3" creationId="{00000000-0000-0000-0000-000000000000}"/>
          </ac:spMkLst>
        </pc:spChg>
        <pc:spChg chg="mod">
          <ac:chgData name="Kerestes, Robert John" userId="fa996a5b-b028-49c9-87fd-0320eed9553f" providerId="ADAL" clId="{753F65A6-28F3-3540-9E17-CC901D2B1691}" dt="2022-06-03T10:12:36.249" v="155" actId="20577"/>
          <ac:spMkLst>
            <pc:docMk/>
            <pc:sldMk cId="2491739653" sldId="476"/>
            <ac:spMk id="11" creationId="{00000000-0000-0000-0000-000000000000}"/>
          </ac:spMkLst>
        </pc:spChg>
      </pc:sldChg>
      <pc:sldChg chg="del">
        <pc:chgData name="Kerestes, Robert John" userId="fa996a5b-b028-49c9-87fd-0320eed9553f" providerId="ADAL" clId="{753F65A6-28F3-3540-9E17-CC901D2B1691}" dt="2022-06-04T16:11:59.866" v="1081" actId="2696"/>
        <pc:sldMkLst>
          <pc:docMk/>
          <pc:sldMk cId="3932758601" sldId="484"/>
        </pc:sldMkLst>
      </pc:sldChg>
      <pc:sldChg chg="addSp delSp modSp mod">
        <pc:chgData name="Kerestes, Robert John" userId="fa996a5b-b028-49c9-87fd-0320eed9553f" providerId="ADAL" clId="{753F65A6-28F3-3540-9E17-CC901D2B1691}" dt="2022-06-03T10:27:35.366" v="267" actId="1076"/>
        <pc:sldMkLst>
          <pc:docMk/>
          <pc:sldMk cId="756994452" sldId="490"/>
        </pc:sldMkLst>
        <pc:spChg chg="add mod">
          <ac:chgData name="Kerestes, Robert John" userId="fa996a5b-b028-49c9-87fd-0320eed9553f" providerId="ADAL" clId="{753F65A6-28F3-3540-9E17-CC901D2B1691}" dt="2022-06-03T10:27:35.366" v="267" actId="1076"/>
          <ac:spMkLst>
            <pc:docMk/>
            <pc:sldMk cId="756994452" sldId="490"/>
            <ac:spMk id="2" creationId="{4C1AD2E3-53E7-5F3F-30B2-4EB5B0AE4E21}"/>
          </ac:spMkLst>
        </pc:spChg>
        <pc:spChg chg="del">
          <ac:chgData name="Kerestes, Robert John" userId="fa996a5b-b028-49c9-87fd-0320eed9553f" providerId="ADAL" clId="{753F65A6-28F3-3540-9E17-CC901D2B1691}" dt="2022-06-03T10:27:33.076" v="266" actId="478"/>
          <ac:spMkLst>
            <pc:docMk/>
            <pc:sldMk cId="756994452" sldId="490"/>
            <ac:spMk id="29699" creationId="{00000000-0000-0000-0000-000000000000}"/>
          </ac:spMkLst>
        </pc:spChg>
        <pc:picChg chg="mod">
          <ac:chgData name="Kerestes, Robert John" userId="fa996a5b-b028-49c9-87fd-0320eed9553f" providerId="ADAL" clId="{753F65A6-28F3-3540-9E17-CC901D2B1691}" dt="2022-06-03T10:27:15.664" v="253" actId="1076"/>
          <ac:picMkLst>
            <pc:docMk/>
            <pc:sldMk cId="756994452" sldId="490"/>
            <ac:picMk id="3" creationId="{00000000-0000-0000-0000-000000000000}"/>
          </ac:picMkLst>
        </pc:picChg>
      </pc:sldChg>
      <pc:sldChg chg="del">
        <pc:chgData name="Kerestes, Robert John" userId="fa996a5b-b028-49c9-87fd-0320eed9553f" providerId="ADAL" clId="{753F65A6-28F3-3540-9E17-CC901D2B1691}" dt="2022-06-04T16:12:01.067" v="1082" actId="2696"/>
        <pc:sldMkLst>
          <pc:docMk/>
          <pc:sldMk cId="3346812442" sldId="503"/>
        </pc:sldMkLst>
      </pc:sldChg>
      <pc:sldChg chg="del">
        <pc:chgData name="Kerestes, Robert John" userId="fa996a5b-b028-49c9-87fd-0320eed9553f" providerId="ADAL" clId="{753F65A6-28F3-3540-9E17-CC901D2B1691}" dt="2022-06-04T16:12:02.821" v="1083" actId="2696"/>
        <pc:sldMkLst>
          <pc:docMk/>
          <pc:sldMk cId="1914486840" sldId="504"/>
        </pc:sldMkLst>
      </pc:sldChg>
      <pc:sldChg chg="modSp mod">
        <pc:chgData name="Kerestes, Robert John" userId="fa996a5b-b028-49c9-87fd-0320eed9553f" providerId="ADAL" clId="{753F65A6-28F3-3540-9E17-CC901D2B1691}" dt="2022-06-03T10:02:32.156" v="99" actId="20577"/>
        <pc:sldMkLst>
          <pc:docMk/>
          <pc:sldMk cId="1978190590" sldId="513"/>
        </pc:sldMkLst>
        <pc:spChg chg="mod">
          <ac:chgData name="Kerestes, Robert John" userId="fa996a5b-b028-49c9-87fd-0320eed9553f" providerId="ADAL" clId="{753F65A6-28F3-3540-9E17-CC901D2B1691}" dt="2022-06-03T10:02:32.156" v="99" actId="20577"/>
          <ac:spMkLst>
            <pc:docMk/>
            <pc:sldMk cId="1978190590" sldId="513"/>
            <ac:spMk id="3" creationId="{00000000-0000-0000-0000-000000000000}"/>
          </ac:spMkLst>
        </pc:spChg>
      </pc:sldChg>
      <pc:sldChg chg="modSp mod">
        <pc:chgData name="Kerestes, Robert John" userId="fa996a5b-b028-49c9-87fd-0320eed9553f" providerId="ADAL" clId="{753F65A6-28F3-3540-9E17-CC901D2B1691}" dt="2022-06-04T16:13:08.187" v="1091" actId="313"/>
        <pc:sldMkLst>
          <pc:docMk/>
          <pc:sldMk cId="323778803" sldId="519"/>
        </pc:sldMkLst>
        <pc:spChg chg="mod">
          <ac:chgData name="Kerestes, Robert John" userId="fa996a5b-b028-49c9-87fd-0320eed9553f" providerId="ADAL" clId="{753F65A6-28F3-3540-9E17-CC901D2B1691}" dt="2022-06-04T16:13:08.187" v="1091" actId="313"/>
          <ac:spMkLst>
            <pc:docMk/>
            <pc:sldMk cId="323778803" sldId="519"/>
            <ac:spMk id="22531" creationId="{00000000-0000-0000-0000-000000000000}"/>
          </ac:spMkLst>
        </pc:spChg>
      </pc:sldChg>
      <pc:sldChg chg="modSp mod">
        <pc:chgData name="Kerestes, Robert John" userId="fa996a5b-b028-49c9-87fd-0320eed9553f" providerId="ADAL" clId="{753F65A6-28F3-3540-9E17-CC901D2B1691}" dt="2022-06-04T16:13:08.714" v="1092" actId="313"/>
        <pc:sldMkLst>
          <pc:docMk/>
          <pc:sldMk cId="1144183050" sldId="520"/>
        </pc:sldMkLst>
        <pc:spChg chg="mod">
          <ac:chgData name="Kerestes, Robert John" userId="fa996a5b-b028-49c9-87fd-0320eed9553f" providerId="ADAL" clId="{753F65A6-28F3-3540-9E17-CC901D2B1691}" dt="2022-06-04T16:13:08.714" v="1092" actId="313"/>
          <ac:spMkLst>
            <pc:docMk/>
            <pc:sldMk cId="1144183050" sldId="520"/>
            <ac:spMk id="22531" creationId="{00000000-0000-0000-0000-000000000000}"/>
          </ac:spMkLst>
        </pc:spChg>
      </pc:sldChg>
      <pc:sldChg chg="modSp mod">
        <pc:chgData name="Kerestes, Robert John" userId="fa996a5b-b028-49c9-87fd-0320eed9553f" providerId="ADAL" clId="{753F65A6-28F3-3540-9E17-CC901D2B1691}" dt="2022-06-04T16:13:09.163" v="1093" actId="313"/>
        <pc:sldMkLst>
          <pc:docMk/>
          <pc:sldMk cId="613397457" sldId="521"/>
        </pc:sldMkLst>
        <pc:spChg chg="mod">
          <ac:chgData name="Kerestes, Robert John" userId="fa996a5b-b028-49c9-87fd-0320eed9553f" providerId="ADAL" clId="{753F65A6-28F3-3540-9E17-CC901D2B1691}" dt="2022-06-04T16:13:09.163" v="1093" actId="313"/>
          <ac:spMkLst>
            <pc:docMk/>
            <pc:sldMk cId="613397457" sldId="521"/>
            <ac:spMk id="22531" creationId="{00000000-0000-0000-0000-000000000000}"/>
          </ac:spMkLst>
        </pc:spChg>
      </pc:sldChg>
      <pc:sldChg chg="modSp mod">
        <pc:chgData name="Kerestes, Robert John" userId="fa996a5b-b028-49c9-87fd-0320eed9553f" providerId="ADAL" clId="{753F65A6-28F3-3540-9E17-CC901D2B1691}" dt="2022-06-04T16:13:10.791" v="1096" actId="313"/>
        <pc:sldMkLst>
          <pc:docMk/>
          <pc:sldMk cId="221368800" sldId="522"/>
        </pc:sldMkLst>
        <pc:spChg chg="mod">
          <ac:chgData name="Kerestes, Robert John" userId="fa996a5b-b028-49c9-87fd-0320eed9553f" providerId="ADAL" clId="{753F65A6-28F3-3540-9E17-CC901D2B1691}" dt="2022-06-04T16:13:10.791" v="1096" actId="313"/>
          <ac:spMkLst>
            <pc:docMk/>
            <pc:sldMk cId="221368800" sldId="522"/>
            <ac:spMk id="22531" creationId="{00000000-0000-0000-0000-000000000000}"/>
          </ac:spMkLst>
        </pc:spChg>
      </pc:sldChg>
      <pc:sldChg chg="modSp mod">
        <pc:chgData name="Kerestes, Robert John" userId="fa996a5b-b028-49c9-87fd-0320eed9553f" providerId="ADAL" clId="{753F65A6-28F3-3540-9E17-CC901D2B1691}" dt="2022-06-04T16:13:15.073" v="1099" actId="313"/>
        <pc:sldMkLst>
          <pc:docMk/>
          <pc:sldMk cId="1324548071" sldId="523"/>
        </pc:sldMkLst>
        <pc:spChg chg="mod">
          <ac:chgData name="Kerestes, Robert John" userId="fa996a5b-b028-49c9-87fd-0320eed9553f" providerId="ADAL" clId="{753F65A6-28F3-3540-9E17-CC901D2B1691}" dt="2022-06-04T16:13:15.073" v="1099" actId="313"/>
          <ac:spMkLst>
            <pc:docMk/>
            <pc:sldMk cId="1324548071" sldId="523"/>
            <ac:spMk id="22531" creationId="{00000000-0000-0000-0000-000000000000}"/>
          </ac:spMkLst>
        </pc:spChg>
      </pc:sldChg>
      <pc:sldChg chg="addSp delSp modSp mod">
        <pc:chgData name="Kerestes, Robert John" userId="fa996a5b-b028-49c9-87fd-0320eed9553f" providerId="ADAL" clId="{753F65A6-28F3-3540-9E17-CC901D2B1691}" dt="2022-06-04T16:13:04.332" v="1087" actId="313"/>
        <pc:sldMkLst>
          <pc:docMk/>
          <pc:sldMk cId="1866858563" sldId="530"/>
        </pc:sldMkLst>
        <pc:spChg chg="add del mod">
          <ac:chgData name="Kerestes, Robert John" userId="fa996a5b-b028-49c9-87fd-0320eed9553f" providerId="ADAL" clId="{753F65A6-28F3-3540-9E17-CC901D2B1691}" dt="2022-06-03T10:38:37.689" v="277"/>
          <ac:spMkLst>
            <pc:docMk/>
            <pc:sldMk cId="1866858563" sldId="530"/>
            <ac:spMk id="5" creationId="{3D3A56B6-7D6B-BEF8-BFF9-3B5CD9D454B4}"/>
          </ac:spMkLst>
        </pc:spChg>
        <pc:spChg chg="add mod">
          <ac:chgData name="Kerestes, Robert John" userId="fa996a5b-b028-49c9-87fd-0320eed9553f" providerId="ADAL" clId="{753F65A6-28F3-3540-9E17-CC901D2B1691}" dt="2022-06-03T10:39:28.112" v="409" actId="1076"/>
          <ac:spMkLst>
            <pc:docMk/>
            <pc:sldMk cId="1866858563" sldId="530"/>
            <ac:spMk id="7" creationId="{203D0726-04A2-1586-C1E1-EF3F3EC4760B}"/>
          </ac:spMkLst>
        </pc:spChg>
        <pc:spChg chg="mod">
          <ac:chgData name="Kerestes, Robert John" userId="fa996a5b-b028-49c9-87fd-0320eed9553f" providerId="ADAL" clId="{753F65A6-28F3-3540-9E17-CC901D2B1691}" dt="2022-06-04T16:13:04.332" v="1087" actId="313"/>
          <ac:spMkLst>
            <pc:docMk/>
            <pc:sldMk cId="1866858563" sldId="530"/>
            <ac:spMk id="22531" creationId="{00000000-0000-0000-0000-000000000000}"/>
          </ac:spMkLst>
        </pc:spChg>
        <pc:picChg chg="add del mod">
          <ac:chgData name="Kerestes, Robert John" userId="fa996a5b-b028-49c9-87fd-0320eed9553f" providerId="ADAL" clId="{753F65A6-28F3-3540-9E17-CC901D2B1691}" dt="2022-06-03T10:38:36.980" v="275" actId="478"/>
          <ac:picMkLst>
            <pc:docMk/>
            <pc:sldMk cId="1866858563" sldId="530"/>
            <ac:picMk id="2" creationId="{70EE722C-E3BF-B4FD-92EF-3B3BC437E1B2}"/>
          </ac:picMkLst>
        </pc:picChg>
        <pc:picChg chg="del">
          <ac:chgData name="Kerestes, Robert John" userId="fa996a5b-b028-49c9-87fd-0320eed9553f" providerId="ADAL" clId="{753F65A6-28F3-3540-9E17-CC901D2B1691}" dt="2022-06-03T10:36:55.946" v="270" actId="478"/>
          <ac:picMkLst>
            <pc:docMk/>
            <pc:sldMk cId="1866858563" sldId="530"/>
            <ac:picMk id="4" creationId="{D607E554-A3AC-9D4A-B681-76F7F1AF37B4}"/>
          </ac:picMkLst>
        </pc:picChg>
        <pc:picChg chg="add mod">
          <ac:chgData name="Kerestes, Robert John" userId="fa996a5b-b028-49c9-87fd-0320eed9553f" providerId="ADAL" clId="{753F65A6-28F3-3540-9E17-CC901D2B1691}" dt="2022-06-03T10:38:44.741" v="282" actId="1076"/>
          <ac:picMkLst>
            <pc:docMk/>
            <pc:sldMk cId="1866858563" sldId="530"/>
            <ac:picMk id="6" creationId="{8518603C-7938-4EEF-3FB4-A1733039251C}"/>
          </ac:picMkLst>
        </pc:picChg>
      </pc:sldChg>
      <pc:sldChg chg="modSp mod">
        <pc:chgData name="Kerestes, Robert John" userId="fa996a5b-b028-49c9-87fd-0320eed9553f" providerId="ADAL" clId="{753F65A6-28F3-3540-9E17-CC901D2B1691}" dt="2022-06-04T16:13:02.575" v="1085" actId="313"/>
        <pc:sldMkLst>
          <pc:docMk/>
          <pc:sldMk cId="2729130038" sldId="532"/>
        </pc:sldMkLst>
        <pc:spChg chg="mod">
          <ac:chgData name="Kerestes, Robert John" userId="fa996a5b-b028-49c9-87fd-0320eed9553f" providerId="ADAL" clId="{753F65A6-28F3-3540-9E17-CC901D2B1691}" dt="2022-06-04T16:13:02.575" v="1085" actId="313"/>
          <ac:spMkLst>
            <pc:docMk/>
            <pc:sldMk cId="2729130038" sldId="532"/>
            <ac:spMk id="8" creationId="{346B7988-25E7-2C4E-AD66-A4F71B07C7FE}"/>
          </ac:spMkLst>
        </pc:spChg>
      </pc:sldChg>
      <pc:sldChg chg="modSp mod">
        <pc:chgData name="Kerestes, Robert John" userId="fa996a5b-b028-49c9-87fd-0320eed9553f" providerId="ADAL" clId="{753F65A6-28F3-3540-9E17-CC901D2B1691}" dt="2022-06-04T16:13:03.417" v="1086" actId="313"/>
        <pc:sldMkLst>
          <pc:docMk/>
          <pc:sldMk cId="4177166276" sldId="533"/>
        </pc:sldMkLst>
        <pc:spChg chg="mod">
          <ac:chgData name="Kerestes, Robert John" userId="fa996a5b-b028-49c9-87fd-0320eed9553f" providerId="ADAL" clId="{753F65A6-28F3-3540-9E17-CC901D2B1691}" dt="2022-06-04T16:13:03.417" v="1086" actId="313"/>
          <ac:spMkLst>
            <pc:docMk/>
            <pc:sldMk cId="4177166276" sldId="533"/>
            <ac:spMk id="10" creationId="{7AB270AC-2EFA-4141-86DF-FE92596B5720}"/>
          </ac:spMkLst>
        </pc:spChg>
      </pc:sldChg>
      <pc:sldChg chg="modSp mod">
        <pc:chgData name="Kerestes, Robert John" userId="fa996a5b-b028-49c9-87fd-0320eed9553f" providerId="ADAL" clId="{753F65A6-28F3-3540-9E17-CC901D2B1691}" dt="2022-06-04T16:13:05.334" v="1088" actId="313"/>
        <pc:sldMkLst>
          <pc:docMk/>
          <pc:sldMk cId="1703792638" sldId="534"/>
        </pc:sldMkLst>
        <pc:spChg chg="mod">
          <ac:chgData name="Kerestes, Robert John" userId="fa996a5b-b028-49c9-87fd-0320eed9553f" providerId="ADAL" clId="{753F65A6-28F3-3540-9E17-CC901D2B1691}" dt="2022-06-04T16:13:05.334" v="1088" actId="313"/>
          <ac:spMkLst>
            <pc:docMk/>
            <pc:sldMk cId="1703792638" sldId="534"/>
            <ac:spMk id="22531" creationId="{00000000-0000-0000-0000-000000000000}"/>
          </ac:spMkLst>
        </pc:spChg>
      </pc:sldChg>
      <pc:sldChg chg="addSp delSp modSp mod">
        <pc:chgData name="Kerestes, Robert John" userId="fa996a5b-b028-49c9-87fd-0320eed9553f" providerId="ADAL" clId="{753F65A6-28F3-3540-9E17-CC901D2B1691}" dt="2022-06-04T16:13:06.335" v="1089" actId="313"/>
        <pc:sldMkLst>
          <pc:docMk/>
          <pc:sldMk cId="4076380689" sldId="535"/>
        </pc:sldMkLst>
        <pc:spChg chg="add mod">
          <ac:chgData name="Kerestes, Robert John" userId="fa996a5b-b028-49c9-87fd-0320eed9553f" providerId="ADAL" clId="{753F65A6-28F3-3540-9E17-CC901D2B1691}" dt="2022-06-03T10:43:47.513" v="534" actId="1076"/>
          <ac:spMkLst>
            <pc:docMk/>
            <pc:sldMk cId="4076380689" sldId="535"/>
            <ac:spMk id="6" creationId="{4E2484F3-927B-57AE-A558-3B941A91337A}"/>
          </ac:spMkLst>
        </pc:spChg>
        <pc:spChg chg="add mod">
          <ac:chgData name="Kerestes, Robert John" userId="fa996a5b-b028-49c9-87fd-0320eed9553f" providerId="ADAL" clId="{753F65A6-28F3-3540-9E17-CC901D2B1691}" dt="2022-06-03T10:44:09.677" v="557" actId="20577"/>
          <ac:spMkLst>
            <pc:docMk/>
            <pc:sldMk cId="4076380689" sldId="535"/>
            <ac:spMk id="13" creationId="{934254F5-A7A3-4A20-EB51-D2C536D827D6}"/>
          </ac:spMkLst>
        </pc:spChg>
        <pc:spChg chg="mod">
          <ac:chgData name="Kerestes, Robert John" userId="fa996a5b-b028-49c9-87fd-0320eed9553f" providerId="ADAL" clId="{753F65A6-28F3-3540-9E17-CC901D2B1691}" dt="2022-06-04T16:13:06.335" v="1089" actId="313"/>
          <ac:spMkLst>
            <pc:docMk/>
            <pc:sldMk cId="4076380689" sldId="535"/>
            <ac:spMk id="22531" creationId="{00000000-0000-0000-0000-000000000000}"/>
          </ac:spMkLst>
        </pc:spChg>
        <pc:picChg chg="del mod">
          <ac:chgData name="Kerestes, Robert John" userId="fa996a5b-b028-49c9-87fd-0320eed9553f" providerId="ADAL" clId="{753F65A6-28F3-3540-9E17-CC901D2B1691}" dt="2022-06-03T10:43:10.804" v="520" actId="478"/>
          <ac:picMkLst>
            <pc:docMk/>
            <pc:sldMk cId="4076380689" sldId="535"/>
            <ac:picMk id="2" creationId="{9B0D3AB1-2CE5-EA4E-B5FE-D400032F8376}"/>
          </ac:picMkLst>
        </pc:picChg>
        <pc:picChg chg="del">
          <ac:chgData name="Kerestes, Robert John" userId="fa996a5b-b028-49c9-87fd-0320eed9553f" providerId="ADAL" clId="{753F65A6-28F3-3540-9E17-CC901D2B1691}" dt="2022-06-03T10:43:09.245" v="519" actId="478"/>
          <ac:picMkLst>
            <pc:docMk/>
            <pc:sldMk cId="4076380689" sldId="535"/>
            <ac:picMk id="4" creationId="{089A0A57-F75C-EF44-A9BB-384D70DAD8B0}"/>
          </ac:picMkLst>
        </pc:picChg>
        <pc:picChg chg="add mod">
          <ac:chgData name="Kerestes, Robert John" userId="fa996a5b-b028-49c9-87fd-0320eed9553f" providerId="ADAL" clId="{753F65A6-28F3-3540-9E17-CC901D2B1691}" dt="2022-06-03T10:43:45.423" v="533" actId="1076"/>
          <ac:picMkLst>
            <pc:docMk/>
            <pc:sldMk cId="4076380689" sldId="535"/>
            <ac:picMk id="5" creationId="{40C2C62C-0D11-4D79-284F-8FC8F8163380}"/>
          </ac:picMkLst>
        </pc:picChg>
        <pc:picChg chg="add del mod">
          <ac:chgData name="Kerestes, Robert John" userId="fa996a5b-b028-49c9-87fd-0320eed9553f" providerId="ADAL" clId="{753F65A6-28F3-3540-9E17-CC901D2B1691}" dt="2022-06-03T10:43:32.232" v="524" actId="478"/>
          <ac:picMkLst>
            <pc:docMk/>
            <pc:sldMk cId="4076380689" sldId="535"/>
            <ac:picMk id="7" creationId="{5E4E169B-314B-360E-9036-7EAE2F16E905}"/>
          </ac:picMkLst>
        </pc:picChg>
        <pc:picChg chg="add mod">
          <ac:chgData name="Kerestes, Robert John" userId="fa996a5b-b028-49c9-87fd-0320eed9553f" providerId="ADAL" clId="{753F65A6-28F3-3540-9E17-CC901D2B1691}" dt="2022-06-03T10:44:17.087" v="585" actId="1035"/>
          <ac:picMkLst>
            <pc:docMk/>
            <pc:sldMk cId="4076380689" sldId="535"/>
            <ac:picMk id="8" creationId="{0ADC2A27-4D25-BEAA-3A2C-AD1AAF690E32}"/>
          </ac:picMkLst>
        </pc:picChg>
      </pc:sldChg>
      <pc:sldChg chg="modSp mod">
        <pc:chgData name="Kerestes, Robert John" userId="fa996a5b-b028-49c9-87fd-0320eed9553f" providerId="ADAL" clId="{753F65A6-28F3-3540-9E17-CC901D2B1691}" dt="2022-06-04T16:13:09.605" v="1094" actId="313"/>
        <pc:sldMkLst>
          <pc:docMk/>
          <pc:sldMk cId="68086111" sldId="537"/>
        </pc:sldMkLst>
        <pc:spChg chg="mod">
          <ac:chgData name="Kerestes, Robert John" userId="fa996a5b-b028-49c9-87fd-0320eed9553f" providerId="ADAL" clId="{753F65A6-28F3-3540-9E17-CC901D2B1691}" dt="2022-06-04T16:13:09.605" v="1094" actId="313"/>
          <ac:spMkLst>
            <pc:docMk/>
            <pc:sldMk cId="68086111" sldId="537"/>
            <ac:spMk id="22531" creationId="{00000000-0000-0000-0000-000000000000}"/>
          </ac:spMkLst>
        </pc:spChg>
      </pc:sldChg>
      <pc:sldChg chg="modSp mod">
        <pc:chgData name="Kerestes, Robert John" userId="fa996a5b-b028-49c9-87fd-0320eed9553f" providerId="ADAL" clId="{753F65A6-28F3-3540-9E17-CC901D2B1691}" dt="2022-06-04T16:13:10.109" v="1095" actId="313"/>
        <pc:sldMkLst>
          <pc:docMk/>
          <pc:sldMk cId="1218710330" sldId="538"/>
        </pc:sldMkLst>
        <pc:spChg chg="mod">
          <ac:chgData name="Kerestes, Robert John" userId="fa996a5b-b028-49c9-87fd-0320eed9553f" providerId="ADAL" clId="{753F65A6-28F3-3540-9E17-CC901D2B1691}" dt="2022-06-04T16:13:10.109" v="1095" actId="313"/>
          <ac:spMkLst>
            <pc:docMk/>
            <pc:sldMk cId="1218710330" sldId="538"/>
            <ac:spMk id="22531" creationId="{00000000-0000-0000-0000-000000000000}"/>
          </ac:spMkLst>
        </pc:spChg>
      </pc:sldChg>
      <pc:sldChg chg="modSp mod">
        <pc:chgData name="Kerestes, Robert John" userId="fa996a5b-b028-49c9-87fd-0320eed9553f" providerId="ADAL" clId="{753F65A6-28F3-3540-9E17-CC901D2B1691}" dt="2022-06-04T16:13:11.530" v="1097" actId="313"/>
        <pc:sldMkLst>
          <pc:docMk/>
          <pc:sldMk cId="2481507392" sldId="539"/>
        </pc:sldMkLst>
        <pc:spChg chg="mod">
          <ac:chgData name="Kerestes, Robert John" userId="fa996a5b-b028-49c9-87fd-0320eed9553f" providerId="ADAL" clId="{753F65A6-28F3-3540-9E17-CC901D2B1691}" dt="2022-06-04T16:13:11.530" v="1097" actId="313"/>
          <ac:spMkLst>
            <pc:docMk/>
            <pc:sldMk cId="2481507392" sldId="539"/>
            <ac:spMk id="22531" creationId="{00000000-0000-0000-0000-000000000000}"/>
          </ac:spMkLst>
        </pc:spChg>
      </pc:sldChg>
      <pc:sldChg chg="modSp mod">
        <pc:chgData name="Kerestes, Robert John" userId="fa996a5b-b028-49c9-87fd-0320eed9553f" providerId="ADAL" clId="{753F65A6-28F3-3540-9E17-CC901D2B1691}" dt="2022-06-04T16:13:12.113" v="1098" actId="313"/>
        <pc:sldMkLst>
          <pc:docMk/>
          <pc:sldMk cId="1123358156" sldId="540"/>
        </pc:sldMkLst>
        <pc:spChg chg="mod">
          <ac:chgData name="Kerestes, Robert John" userId="fa996a5b-b028-49c9-87fd-0320eed9553f" providerId="ADAL" clId="{753F65A6-28F3-3540-9E17-CC901D2B1691}" dt="2022-06-04T16:13:12.113" v="1098" actId="313"/>
          <ac:spMkLst>
            <pc:docMk/>
            <pc:sldMk cId="1123358156" sldId="540"/>
            <ac:spMk id="22531" creationId="{00000000-0000-0000-0000-000000000000}"/>
          </ac:spMkLst>
        </pc:spChg>
      </pc:sldChg>
      <pc:sldChg chg="addSp delSp modSp mod">
        <pc:chgData name="Kerestes, Robert John" userId="fa996a5b-b028-49c9-87fd-0320eed9553f" providerId="ADAL" clId="{753F65A6-28F3-3540-9E17-CC901D2B1691}" dt="2022-06-04T08:18:38.298" v="1079" actId="1076"/>
        <pc:sldMkLst>
          <pc:docMk/>
          <pc:sldMk cId="4036200839" sldId="541"/>
        </pc:sldMkLst>
        <pc:spChg chg="add mod">
          <ac:chgData name="Kerestes, Robert John" userId="fa996a5b-b028-49c9-87fd-0320eed9553f" providerId="ADAL" clId="{753F65A6-28F3-3540-9E17-CC901D2B1691}" dt="2022-06-04T08:07:38.146" v="1068" actId="767"/>
          <ac:spMkLst>
            <pc:docMk/>
            <pc:sldMk cId="4036200839" sldId="541"/>
            <ac:spMk id="3" creationId="{BEEEF496-0F79-9F9B-D0E9-FBE3D7BF8AC7}"/>
          </ac:spMkLst>
        </pc:spChg>
        <pc:spChg chg="mod">
          <ac:chgData name="Kerestes, Robert John" userId="fa996a5b-b028-49c9-87fd-0320eed9553f" providerId="ADAL" clId="{753F65A6-28F3-3540-9E17-CC901D2B1691}" dt="2022-06-04T08:07:36.781" v="1067" actId="20577"/>
          <ac:spMkLst>
            <pc:docMk/>
            <pc:sldMk cId="4036200839" sldId="541"/>
            <ac:spMk id="8" creationId="{00000000-0000-0000-0000-000000000000}"/>
          </ac:spMkLst>
        </pc:spChg>
        <pc:picChg chg="add mod">
          <ac:chgData name="Kerestes, Robert John" userId="fa996a5b-b028-49c9-87fd-0320eed9553f" providerId="ADAL" clId="{753F65A6-28F3-3540-9E17-CC901D2B1691}" dt="2022-06-04T08:18:38.298" v="1079" actId="1076"/>
          <ac:picMkLst>
            <pc:docMk/>
            <pc:sldMk cId="4036200839" sldId="541"/>
            <ac:picMk id="2" creationId="{F72624B9-9713-5A74-E24A-3A5CC49B4568}"/>
          </ac:picMkLst>
        </pc:picChg>
        <pc:picChg chg="del">
          <ac:chgData name="Kerestes, Robert John" userId="fa996a5b-b028-49c9-87fd-0320eed9553f" providerId="ADAL" clId="{753F65A6-28F3-3540-9E17-CC901D2B1691}" dt="2022-06-04T08:06:38.071" v="1061" actId="478"/>
          <ac:picMkLst>
            <pc:docMk/>
            <pc:sldMk cId="4036200839" sldId="541"/>
            <ac:picMk id="2" creationId="{FF7A1F5B-26B0-DD40-AE08-3F4DC6175B1B}"/>
          </ac:picMkLst>
        </pc:picChg>
      </pc:sldChg>
      <pc:sldChg chg="del">
        <pc:chgData name="Kerestes, Robert John" userId="fa996a5b-b028-49c9-87fd-0320eed9553f" providerId="ADAL" clId="{753F65A6-28F3-3540-9E17-CC901D2B1691}" dt="2022-06-03T09:57:34.354" v="0" actId="2696"/>
        <pc:sldMkLst>
          <pc:docMk/>
          <pc:sldMk cId="3713969145" sldId="542"/>
        </pc:sldMkLst>
      </pc:sldChg>
      <pc:sldChg chg="modSp add del mod">
        <pc:chgData name="Kerestes, Robert John" userId="fa996a5b-b028-49c9-87fd-0320eed9553f" providerId="ADAL" clId="{753F65A6-28F3-3540-9E17-CC901D2B1691}" dt="2022-06-03T09:57:47.040" v="9" actId="20577"/>
        <pc:sldMkLst>
          <pc:docMk/>
          <pc:sldMk cId="563904426" sldId="543"/>
        </pc:sldMkLst>
        <pc:spChg chg="mod">
          <ac:chgData name="Kerestes, Robert John" userId="fa996a5b-b028-49c9-87fd-0320eed9553f" providerId="ADAL" clId="{753F65A6-28F3-3540-9E17-CC901D2B1691}" dt="2022-06-03T09:57:47.040" v="9" actId="20577"/>
          <ac:spMkLst>
            <pc:docMk/>
            <pc:sldMk cId="563904426" sldId="543"/>
            <ac:spMk id="2" creationId="{00000000-0000-0000-0000-000000000000}"/>
          </ac:spMkLst>
        </pc:spChg>
      </pc:sldChg>
      <pc:sldChg chg="del">
        <pc:chgData name="Kerestes, Robert John" userId="fa996a5b-b028-49c9-87fd-0320eed9553f" providerId="ADAL" clId="{753F65A6-28F3-3540-9E17-CC901D2B1691}" dt="2022-06-03T10:27:46.320" v="268" actId="2696"/>
        <pc:sldMkLst>
          <pc:docMk/>
          <pc:sldMk cId="3372075182" sldId="544"/>
        </pc:sldMkLst>
      </pc:sldChg>
      <pc:sldChg chg="del">
        <pc:chgData name="Kerestes, Robert John" userId="fa996a5b-b028-49c9-87fd-0320eed9553f" providerId="ADAL" clId="{753F65A6-28F3-3540-9E17-CC901D2B1691}" dt="2022-06-03T10:27:47.606" v="269" actId="2696"/>
        <pc:sldMkLst>
          <pc:docMk/>
          <pc:sldMk cId="2503437371" sldId="545"/>
        </pc:sldMkLst>
      </pc:sldChg>
      <pc:sldChg chg="addSp delSp modSp add mod ord">
        <pc:chgData name="Kerestes, Robert John" userId="fa996a5b-b028-49c9-87fd-0320eed9553f" providerId="ADAL" clId="{753F65A6-28F3-3540-9E17-CC901D2B1691}" dt="2022-06-03T10:01:12.677" v="82" actId="20577"/>
        <pc:sldMkLst>
          <pc:docMk/>
          <pc:sldMk cId="2604660812" sldId="546"/>
        </pc:sldMkLst>
        <pc:spChg chg="del mod">
          <ac:chgData name="Kerestes, Robert John" userId="fa996a5b-b028-49c9-87fd-0320eed9553f" providerId="ADAL" clId="{753F65A6-28F3-3540-9E17-CC901D2B1691}" dt="2022-06-03T10:00:34.190" v="17" actId="478"/>
          <ac:spMkLst>
            <pc:docMk/>
            <pc:sldMk cId="2604660812" sldId="546"/>
            <ac:spMk id="2" creationId="{00000000-0000-0000-0000-000000000000}"/>
          </ac:spMkLst>
        </pc:spChg>
        <pc:spChg chg="add mod">
          <ac:chgData name="Kerestes, Robert John" userId="fa996a5b-b028-49c9-87fd-0320eed9553f" providerId="ADAL" clId="{753F65A6-28F3-3540-9E17-CC901D2B1691}" dt="2022-06-03T10:01:12.677" v="82" actId="20577"/>
          <ac:spMkLst>
            <pc:docMk/>
            <pc:sldMk cId="2604660812" sldId="546"/>
            <ac:spMk id="3" creationId="{01855A61-345D-8708-8DE0-0F69983216CC}"/>
          </ac:spMkLst>
        </pc:spChg>
        <pc:picChg chg="add mod">
          <ac:chgData name="Kerestes, Robert John" userId="fa996a5b-b028-49c9-87fd-0320eed9553f" providerId="ADAL" clId="{753F65A6-28F3-3540-9E17-CC901D2B1691}" dt="2022-06-03T10:00:35.668" v="18" actId="1076"/>
          <ac:picMkLst>
            <pc:docMk/>
            <pc:sldMk cId="2604660812" sldId="546"/>
            <ac:picMk id="1026" creationId="{12C1E066-D591-9A00-01F9-D00FC3076BF2}"/>
          </ac:picMkLst>
        </pc:picChg>
      </pc:sldChg>
      <pc:sldChg chg="modSp add mod">
        <pc:chgData name="Kerestes, Robert John" userId="fa996a5b-b028-49c9-87fd-0320eed9553f" providerId="ADAL" clId="{753F65A6-28F3-3540-9E17-CC901D2B1691}" dt="2022-06-03T10:21:52.948" v="252" actId="115"/>
        <pc:sldMkLst>
          <pc:docMk/>
          <pc:sldMk cId="669336493" sldId="766"/>
        </pc:sldMkLst>
        <pc:spChg chg="mod">
          <ac:chgData name="Kerestes, Robert John" userId="fa996a5b-b028-49c9-87fd-0320eed9553f" providerId="ADAL" clId="{753F65A6-28F3-3540-9E17-CC901D2B1691}" dt="2022-06-03T10:21:52.948" v="252" actId="115"/>
          <ac:spMkLst>
            <pc:docMk/>
            <pc:sldMk cId="669336493" sldId="766"/>
            <ac:spMk id="4" creationId="{5291DD18-68DD-DE4A-AFFB-5C1E7241E323}"/>
          </ac:spMkLst>
        </pc:spChg>
      </pc:sldChg>
      <pc:sldChg chg="addSp delSp modSp add mod">
        <pc:chgData name="Kerestes, Robert John" userId="fa996a5b-b028-49c9-87fd-0320eed9553f" providerId="ADAL" clId="{753F65A6-28F3-3540-9E17-CC901D2B1691}" dt="2022-06-04T16:13:07.408" v="1090" actId="313"/>
        <pc:sldMkLst>
          <pc:docMk/>
          <pc:sldMk cId="1506457083" sldId="767"/>
        </pc:sldMkLst>
        <pc:spChg chg="mod">
          <ac:chgData name="Kerestes, Robert John" userId="fa996a5b-b028-49c9-87fd-0320eed9553f" providerId="ADAL" clId="{753F65A6-28F3-3540-9E17-CC901D2B1691}" dt="2022-06-03T10:45:44.675" v="624" actId="313"/>
          <ac:spMkLst>
            <pc:docMk/>
            <pc:sldMk cId="1506457083" sldId="767"/>
            <ac:spMk id="6" creationId="{4E2484F3-927B-57AE-A558-3B941A91337A}"/>
          </ac:spMkLst>
        </pc:spChg>
        <pc:spChg chg="add mod">
          <ac:chgData name="Kerestes, Robert John" userId="fa996a5b-b028-49c9-87fd-0320eed9553f" providerId="ADAL" clId="{753F65A6-28F3-3540-9E17-CC901D2B1691}" dt="2022-06-03T10:50:41.617" v="656" actId="20577"/>
          <ac:spMkLst>
            <pc:docMk/>
            <pc:sldMk cId="1506457083" sldId="767"/>
            <ac:spMk id="14" creationId="{23B8081B-968F-9AC5-9B46-28D7E2D5D506}"/>
          </ac:spMkLst>
        </pc:spChg>
        <pc:spChg chg="mod">
          <ac:chgData name="Kerestes, Robert John" userId="fa996a5b-b028-49c9-87fd-0320eed9553f" providerId="ADAL" clId="{753F65A6-28F3-3540-9E17-CC901D2B1691}" dt="2022-06-04T16:13:07.408" v="1090" actId="313"/>
          <ac:spMkLst>
            <pc:docMk/>
            <pc:sldMk cId="1506457083" sldId="767"/>
            <ac:spMk id="22531" creationId="{00000000-0000-0000-0000-000000000000}"/>
          </ac:spMkLst>
        </pc:spChg>
        <pc:picChg chg="del">
          <ac:chgData name="Kerestes, Robert John" userId="fa996a5b-b028-49c9-87fd-0320eed9553f" providerId="ADAL" clId="{753F65A6-28F3-3540-9E17-CC901D2B1691}" dt="2022-06-03T10:44:37.442" v="586" actId="478"/>
          <ac:picMkLst>
            <pc:docMk/>
            <pc:sldMk cId="1506457083" sldId="767"/>
            <ac:picMk id="2" creationId="{9B0D3AB1-2CE5-EA4E-B5FE-D400032F8376}"/>
          </ac:picMkLst>
        </pc:picChg>
        <pc:picChg chg="del">
          <ac:chgData name="Kerestes, Robert John" userId="fa996a5b-b028-49c9-87fd-0320eed9553f" providerId="ADAL" clId="{753F65A6-28F3-3540-9E17-CC901D2B1691}" dt="2022-06-03T10:44:38.810" v="587" actId="478"/>
          <ac:picMkLst>
            <pc:docMk/>
            <pc:sldMk cId="1506457083" sldId="767"/>
            <ac:picMk id="4" creationId="{089A0A57-F75C-EF44-A9BB-384D70DAD8B0}"/>
          </ac:picMkLst>
        </pc:picChg>
        <pc:picChg chg="del mod">
          <ac:chgData name="Kerestes, Robert John" userId="fa996a5b-b028-49c9-87fd-0320eed9553f" providerId="ADAL" clId="{753F65A6-28F3-3540-9E17-CC901D2B1691}" dt="2022-06-03T10:45:21.015" v="589" actId="478"/>
          <ac:picMkLst>
            <pc:docMk/>
            <pc:sldMk cId="1506457083" sldId="767"/>
            <ac:picMk id="5" creationId="{40C2C62C-0D11-4D79-284F-8FC8F8163380}"/>
          </ac:picMkLst>
        </pc:picChg>
        <pc:picChg chg="del">
          <ac:chgData name="Kerestes, Robert John" userId="fa996a5b-b028-49c9-87fd-0320eed9553f" providerId="ADAL" clId="{753F65A6-28F3-3540-9E17-CC901D2B1691}" dt="2022-06-03T10:45:21.913" v="590" actId="478"/>
          <ac:picMkLst>
            <pc:docMk/>
            <pc:sldMk cId="1506457083" sldId="767"/>
            <ac:picMk id="7" creationId="{5E4E169B-314B-360E-9036-7EAE2F16E905}"/>
          </ac:picMkLst>
        </pc:picChg>
        <pc:picChg chg="add mod">
          <ac:chgData name="Kerestes, Robert John" userId="fa996a5b-b028-49c9-87fd-0320eed9553f" providerId="ADAL" clId="{753F65A6-28F3-3540-9E17-CC901D2B1691}" dt="2022-06-03T10:45:33.724" v="597" actId="1076"/>
          <ac:picMkLst>
            <pc:docMk/>
            <pc:sldMk cId="1506457083" sldId="767"/>
            <ac:picMk id="8" creationId="{C0341462-D227-4B83-3369-043594CF9227}"/>
          </ac:picMkLst>
        </pc:picChg>
        <pc:picChg chg="add mod">
          <ac:chgData name="Kerestes, Robert John" userId="fa996a5b-b028-49c9-87fd-0320eed9553f" providerId="ADAL" clId="{753F65A6-28F3-3540-9E17-CC901D2B1691}" dt="2022-06-03T10:50:28.205" v="627" actId="1076"/>
          <ac:picMkLst>
            <pc:docMk/>
            <pc:sldMk cId="1506457083" sldId="767"/>
            <ac:picMk id="10" creationId="{4BD037EF-444C-AD8A-7121-AFA5C7712D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90D8E6BD-B977-4072-8A44-64254E85CEE1}" type="datetime1">
              <a:rPr lang="en-US" altLang="en-US"/>
              <a:pPr>
                <a:defRPr/>
              </a:pPr>
              <a:t>6/4/22</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90CEB250-C698-45BC-AF73-D2A51B011567}"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2F7038EB-C2C8-4210-A34E-8D32E4E1829A}" type="datetime1">
              <a:rPr lang="en-US" altLang="en-US"/>
              <a:pPr>
                <a:defRPr/>
              </a:pPr>
              <a:t>6/4/22</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7A8FD66A-47EB-4208-8B01-6747B4D658F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Instructions for editing school and department titles:</a:t>
            </a:r>
          </a:p>
          <a:p>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Select from menu: View &gt; Master &gt; Slide Master</a:t>
            </a:r>
          </a:p>
          <a:p>
            <a:pPr>
              <a:buFont typeface="Wingdings" panose="05000000000000000000" pitchFamily="2" charset="2"/>
              <a:buChar char="§"/>
            </a:pPr>
            <a:endParaRPr lang="en-US" altLang="en-US">
              <a:ea typeface="ＭＳ Ｐゴシック" panose="020B0600070205080204" pitchFamily="34" charset="-128"/>
            </a:endParaRPr>
          </a:p>
          <a:p>
            <a:pPr>
              <a:buFont typeface="Wingdings" panose="05000000000000000000" pitchFamily="2" charset="2"/>
              <a:buChar char="§"/>
            </a:pPr>
            <a:r>
              <a:rPr lang="en-US" altLang="en-US">
                <a:ea typeface="ＭＳ Ｐゴシック" panose="020B0600070205080204" pitchFamily="34" charset="-128"/>
              </a:rPr>
              <a:t> Click on each text area you wish to edit. Text will become editable.</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4789BAA-B85C-479B-ACB0-95827EC21496}" type="slidenum">
              <a:rPr lang="en-US" altLang="en-US" smtClean="0">
                <a:latin typeface="Arial" panose="020B0604020202020204" pitchFamily="34" charset="0"/>
              </a:rPr>
              <a:pPr>
                <a:spcBef>
                  <a:spcPct val="0"/>
                </a:spcBef>
              </a:pPr>
              <a:t>1</a:t>
            </a:fld>
            <a:endParaRPr lang="en-US"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10</a:t>
            </a:fld>
            <a:endParaRPr lang="en-US" altLang="en-US"/>
          </a:p>
        </p:txBody>
      </p:sp>
    </p:spTree>
    <p:extLst>
      <p:ext uri="{BB962C8B-B14F-4D97-AF65-F5344CB8AC3E}">
        <p14:creationId xmlns:p14="http://schemas.microsoft.com/office/powerpoint/2010/main" val="239969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11</a:t>
            </a:fld>
            <a:endParaRPr lang="en-US" altLang="en-US"/>
          </a:p>
        </p:txBody>
      </p:sp>
    </p:spTree>
    <p:extLst>
      <p:ext uri="{BB962C8B-B14F-4D97-AF65-F5344CB8AC3E}">
        <p14:creationId xmlns:p14="http://schemas.microsoft.com/office/powerpoint/2010/main" val="112831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12</a:t>
            </a:fld>
            <a:endParaRPr lang="en-US" altLang="en-US"/>
          </a:p>
        </p:txBody>
      </p:sp>
    </p:spTree>
    <p:extLst>
      <p:ext uri="{BB962C8B-B14F-4D97-AF65-F5344CB8AC3E}">
        <p14:creationId xmlns:p14="http://schemas.microsoft.com/office/powerpoint/2010/main" val="216357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13</a:t>
            </a:fld>
            <a:endParaRPr lang="en-US" altLang="en-US"/>
          </a:p>
        </p:txBody>
      </p:sp>
    </p:spTree>
    <p:extLst>
      <p:ext uri="{BB962C8B-B14F-4D97-AF65-F5344CB8AC3E}">
        <p14:creationId xmlns:p14="http://schemas.microsoft.com/office/powerpoint/2010/main" val="110757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14</a:t>
            </a:fld>
            <a:endParaRPr lang="en-US" altLang="en-US"/>
          </a:p>
        </p:txBody>
      </p:sp>
    </p:spTree>
    <p:extLst>
      <p:ext uri="{BB962C8B-B14F-4D97-AF65-F5344CB8AC3E}">
        <p14:creationId xmlns:p14="http://schemas.microsoft.com/office/powerpoint/2010/main" val="426948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15</a:t>
            </a:fld>
            <a:endParaRPr lang="en-US" altLang="en-US"/>
          </a:p>
        </p:txBody>
      </p:sp>
    </p:spTree>
    <p:extLst>
      <p:ext uri="{BB962C8B-B14F-4D97-AF65-F5344CB8AC3E}">
        <p14:creationId xmlns:p14="http://schemas.microsoft.com/office/powerpoint/2010/main" val="96481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16</a:t>
            </a:fld>
            <a:endParaRPr lang="en-US" altLang="en-US"/>
          </a:p>
        </p:txBody>
      </p:sp>
    </p:spTree>
    <p:extLst>
      <p:ext uri="{BB962C8B-B14F-4D97-AF65-F5344CB8AC3E}">
        <p14:creationId xmlns:p14="http://schemas.microsoft.com/office/powerpoint/2010/main" val="1432525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17</a:t>
            </a:fld>
            <a:endParaRPr lang="en-US" altLang="en-US"/>
          </a:p>
        </p:txBody>
      </p:sp>
    </p:spTree>
    <p:extLst>
      <p:ext uri="{BB962C8B-B14F-4D97-AF65-F5344CB8AC3E}">
        <p14:creationId xmlns:p14="http://schemas.microsoft.com/office/powerpoint/2010/main" val="196598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18</a:t>
            </a:fld>
            <a:endParaRPr lang="en-US" altLang="en-US"/>
          </a:p>
        </p:txBody>
      </p:sp>
    </p:spTree>
    <p:extLst>
      <p:ext uri="{BB962C8B-B14F-4D97-AF65-F5344CB8AC3E}">
        <p14:creationId xmlns:p14="http://schemas.microsoft.com/office/powerpoint/2010/main" val="258336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19</a:t>
            </a:fld>
            <a:endParaRPr lang="en-US" altLang="en-US"/>
          </a:p>
        </p:txBody>
      </p:sp>
    </p:spTree>
    <p:extLst>
      <p:ext uri="{BB962C8B-B14F-4D97-AF65-F5344CB8AC3E}">
        <p14:creationId xmlns:p14="http://schemas.microsoft.com/office/powerpoint/2010/main" val="262968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ea typeface="ＭＳ Ｐゴシック" panose="020B0600070205080204" pitchFamily="34" charset="-128"/>
            </a:endParaRPr>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AD604587-ABE2-415B-98D9-2B00C445B84A}" type="slidenum">
              <a:rPr lang="en-US" altLang="en-US" smtClean="0">
                <a:latin typeface="Arial" panose="020B0604020202020204" pitchFamily="34" charset="0"/>
              </a:rPr>
              <a:pPr>
                <a:spcBef>
                  <a:spcPct val="0"/>
                </a:spcBef>
              </a:pPr>
              <a:t>2</a:t>
            </a:fld>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20</a:t>
            </a:fld>
            <a:endParaRPr lang="en-US" altLang="en-US"/>
          </a:p>
        </p:txBody>
      </p:sp>
    </p:spTree>
    <p:extLst>
      <p:ext uri="{BB962C8B-B14F-4D97-AF65-F5344CB8AC3E}">
        <p14:creationId xmlns:p14="http://schemas.microsoft.com/office/powerpoint/2010/main" val="2917889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21</a:t>
            </a:fld>
            <a:endParaRPr lang="en-US" altLang="en-US"/>
          </a:p>
        </p:txBody>
      </p:sp>
    </p:spTree>
    <p:extLst>
      <p:ext uri="{BB962C8B-B14F-4D97-AF65-F5344CB8AC3E}">
        <p14:creationId xmlns:p14="http://schemas.microsoft.com/office/powerpoint/2010/main" val="2412348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22</a:t>
            </a:fld>
            <a:endParaRPr lang="en-US" altLang="en-US"/>
          </a:p>
        </p:txBody>
      </p:sp>
    </p:spTree>
    <p:extLst>
      <p:ext uri="{BB962C8B-B14F-4D97-AF65-F5344CB8AC3E}">
        <p14:creationId xmlns:p14="http://schemas.microsoft.com/office/powerpoint/2010/main" val="2676926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23</a:t>
            </a:fld>
            <a:endParaRPr lang="en-US" altLang="en-US"/>
          </a:p>
        </p:txBody>
      </p:sp>
    </p:spTree>
    <p:extLst>
      <p:ext uri="{BB962C8B-B14F-4D97-AF65-F5344CB8AC3E}">
        <p14:creationId xmlns:p14="http://schemas.microsoft.com/office/powerpoint/2010/main" val="2389680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24</a:t>
            </a:fld>
            <a:endParaRPr lang="en-US" altLang="en-US"/>
          </a:p>
        </p:txBody>
      </p:sp>
    </p:spTree>
    <p:extLst>
      <p:ext uri="{BB962C8B-B14F-4D97-AF65-F5344CB8AC3E}">
        <p14:creationId xmlns:p14="http://schemas.microsoft.com/office/powerpoint/2010/main" val="3123814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25</a:t>
            </a:fld>
            <a:endParaRPr lang="en-US" altLang="en-US"/>
          </a:p>
        </p:txBody>
      </p:sp>
    </p:spTree>
    <p:extLst>
      <p:ext uri="{BB962C8B-B14F-4D97-AF65-F5344CB8AC3E}">
        <p14:creationId xmlns:p14="http://schemas.microsoft.com/office/powerpoint/2010/main" val="1957233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26</a:t>
            </a:fld>
            <a:endParaRPr lang="en-US" altLang="en-US"/>
          </a:p>
        </p:txBody>
      </p:sp>
    </p:spTree>
    <p:extLst>
      <p:ext uri="{BB962C8B-B14F-4D97-AF65-F5344CB8AC3E}">
        <p14:creationId xmlns:p14="http://schemas.microsoft.com/office/powerpoint/2010/main" val="2734003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27</a:t>
            </a:fld>
            <a:endParaRPr lang="en-US" altLang="en-US"/>
          </a:p>
        </p:txBody>
      </p:sp>
    </p:spTree>
    <p:extLst>
      <p:ext uri="{BB962C8B-B14F-4D97-AF65-F5344CB8AC3E}">
        <p14:creationId xmlns:p14="http://schemas.microsoft.com/office/powerpoint/2010/main" val="4206010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28</a:t>
            </a:fld>
            <a:endParaRPr lang="en-US" altLang="en-US"/>
          </a:p>
        </p:txBody>
      </p:sp>
    </p:spTree>
    <p:extLst>
      <p:ext uri="{BB962C8B-B14F-4D97-AF65-F5344CB8AC3E}">
        <p14:creationId xmlns:p14="http://schemas.microsoft.com/office/powerpoint/2010/main" val="4271573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29</a:t>
            </a:fld>
            <a:endParaRPr lang="en-US" altLang="en-US"/>
          </a:p>
        </p:txBody>
      </p:sp>
    </p:spTree>
    <p:extLst>
      <p:ext uri="{BB962C8B-B14F-4D97-AF65-F5344CB8AC3E}">
        <p14:creationId xmlns:p14="http://schemas.microsoft.com/office/powerpoint/2010/main" val="187817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ea typeface="ＭＳ Ｐゴシック" panose="020B0600070205080204" pitchFamily="34" charset="-128"/>
            </a:endParaRPr>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AB756EB-434E-4C03-A558-12B959E3FC1A}" type="slidenum">
              <a:rPr lang="en-US" altLang="en-US" smtClean="0">
                <a:latin typeface="Arial" panose="020B0604020202020204" pitchFamily="34" charset="0"/>
              </a:rPr>
              <a:pPr>
                <a:spcBef>
                  <a:spcPct val="0"/>
                </a:spcBef>
              </a:pPr>
              <a:t>3</a:t>
            </a:fld>
            <a:endParaRPr lang="en-US" altLang="en-US">
              <a:latin typeface="Arial" panose="020B0604020202020204" pitchFamily="34" charset="0"/>
            </a:endParaRPr>
          </a:p>
        </p:txBody>
      </p:sp>
    </p:spTree>
    <p:extLst>
      <p:ext uri="{BB962C8B-B14F-4D97-AF65-F5344CB8AC3E}">
        <p14:creationId xmlns:p14="http://schemas.microsoft.com/office/powerpoint/2010/main" val="2642320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30</a:t>
            </a:fld>
            <a:endParaRPr lang="en-US" altLang="en-US"/>
          </a:p>
        </p:txBody>
      </p:sp>
    </p:spTree>
    <p:extLst>
      <p:ext uri="{BB962C8B-B14F-4D97-AF65-F5344CB8AC3E}">
        <p14:creationId xmlns:p14="http://schemas.microsoft.com/office/powerpoint/2010/main" val="3515217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31</a:t>
            </a:fld>
            <a:endParaRPr lang="en-US" altLang="en-US"/>
          </a:p>
        </p:txBody>
      </p:sp>
    </p:spTree>
    <p:extLst>
      <p:ext uri="{BB962C8B-B14F-4D97-AF65-F5344CB8AC3E}">
        <p14:creationId xmlns:p14="http://schemas.microsoft.com/office/powerpoint/2010/main" val="840305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32</a:t>
            </a:fld>
            <a:endParaRPr lang="en-US" altLang="en-US"/>
          </a:p>
        </p:txBody>
      </p:sp>
    </p:spTree>
    <p:extLst>
      <p:ext uri="{BB962C8B-B14F-4D97-AF65-F5344CB8AC3E}">
        <p14:creationId xmlns:p14="http://schemas.microsoft.com/office/powerpoint/2010/main" val="1248594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33</a:t>
            </a:fld>
            <a:endParaRPr lang="en-US" altLang="en-US"/>
          </a:p>
        </p:txBody>
      </p:sp>
    </p:spTree>
    <p:extLst>
      <p:ext uri="{BB962C8B-B14F-4D97-AF65-F5344CB8AC3E}">
        <p14:creationId xmlns:p14="http://schemas.microsoft.com/office/powerpoint/2010/main" val="1157959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34</a:t>
            </a:fld>
            <a:endParaRPr lang="en-US" altLang="en-US"/>
          </a:p>
        </p:txBody>
      </p:sp>
    </p:spTree>
    <p:extLst>
      <p:ext uri="{BB962C8B-B14F-4D97-AF65-F5344CB8AC3E}">
        <p14:creationId xmlns:p14="http://schemas.microsoft.com/office/powerpoint/2010/main" val="3344590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35</a:t>
            </a:fld>
            <a:endParaRPr lang="en-US" altLang="en-US"/>
          </a:p>
        </p:txBody>
      </p:sp>
    </p:spTree>
    <p:extLst>
      <p:ext uri="{BB962C8B-B14F-4D97-AF65-F5344CB8AC3E}">
        <p14:creationId xmlns:p14="http://schemas.microsoft.com/office/powerpoint/2010/main" val="3434088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36</a:t>
            </a:fld>
            <a:endParaRPr lang="en-US" altLang="en-US"/>
          </a:p>
        </p:txBody>
      </p:sp>
    </p:spTree>
    <p:extLst>
      <p:ext uri="{BB962C8B-B14F-4D97-AF65-F5344CB8AC3E}">
        <p14:creationId xmlns:p14="http://schemas.microsoft.com/office/powerpoint/2010/main" val="7225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37</a:t>
            </a:fld>
            <a:endParaRPr lang="en-US" altLang="en-US"/>
          </a:p>
        </p:txBody>
      </p:sp>
    </p:spTree>
    <p:extLst>
      <p:ext uri="{BB962C8B-B14F-4D97-AF65-F5344CB8AC3E}">
        <p14:creationId xmlns:p14="http://schemas.microsoft.com/office/powerpoint/2010/main" val="3193182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38</a:t>
            </a:fld>
            <a:endParaRPr lang="en-US" altLang="en-US"/>
          </a:p>
        </p:txBody>
      </p:sp>
    </p:spTree>
    <p:extLst>
      <p:ext uri="{BB962C8B-B14F-4D97-AF65-F5344CB8AC3E}">
        <p14:creationId xmlns:p14="http://schemas.microsoft.com/office/powerpoint/2010/main" val="1706424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39</a:t>
            </a:fld>
            <a:endParaRPr lang="en-US" altLang="en-US"/>
          </a:p>
        </p:txBody>
      </p:sp>
    </p:spTree>
    <p:extLst>
      <p:ext uri="{BB962C8B-B14F-4D97-AF65-F5344CB8AC3E}">
        <p14:creationId xmlns:p14="http://schemas.microsoft.com/office/powerpoint/2010/main" val="10045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a:t>
            </a:fld>
            <a:endParaRPr lang="en-US" altLang="en-US"/>
          </a:p>
        </p:txBody>
      </p:sp>
    </p:spTree>
    <p:extLst>
      <p:ext uri="{BB962C8B-B14F-4D97-AF65-F5344CB8AC3E}">
        <p14:creationId xmlns:p14="http://schemas.microsoft.com/office/powerpoint/2010/main" val="1328783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40</a:t>
            </a:fld>
            <a:endParaRPr lang="en-US" altLang="en-US"/>
          </a:p>
        </p:txBody>
      </p:sp>
    </p:spTree>
    <p:extLst>
      <p:ext uri="{BB962C8B-B14F-4D97-AF65-F5344CB8AC3E}">
        <p14:creationId xmlns:p14="http://schemas.microsoft.com/office/powerpoint/2010/main" val="3815583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41</a:t>
            </a:fld>
            <a:endParaRPr lang="en-US" altLang="en-US"/>
          </a:p>
        </p:txBody>
      </p:sp>
    </p:spTree>
    <p:extLst>
      <p:ext uri="{BB962C8B-B14F-4D97-AF65-F5344CB8AC3E}">
        <p14:creationId xmlns:p14="http://schemas.microsoft.com/office/powerpoint/2010/main" val="263029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5</a:t>
            </a:fld>
            <a:endParaRPr lang="en-US" altLang="en-US"/>
          </a:p>
        </p:txBody>
      </p:sp>
    </p:spTree>
    <p:extLst>
      <p:ext uri="{BB962C8B-B14F-4D97-AF65-F5344CB8AC3E}">
        <p14:creationId xmlns:p14="http://schemas.microsoft.com/office/powerpoint/2010/main" val="417588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6</a:t>
            </a:fld>
            <a:endParaRPr lang="en-US" altLang="en-US"/>
          </a:p>
        </p:txBody>
      </p:sp>
    </p:spTree>
    <p:extLst>
      <p:ext uri="{BB962C8B-B14F-4D97-AF65-F5344CB8AC3E}">
        <p14:creationId xmlns:p14="http://schemas.microsoft.com/office/powerpoint/2010/main" val="151098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7</a:t>
            </a:fld>
            <a:endParaRPr lang="en-US" altLang="en-US"/>
          </a:p>
        </p:txBody>
      </p:sp>
    </p:spTree>
    <p:extLst>
      <p:ext uri="{BB962C8B-B14F-4D97-AF65-F5344CB8AC3E}">
        <p14:creationId xmlns:p14="http://schemas.microsoft.com/office/powerpoint/2010/main" val="59026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8</a:t>
            </a:fld>
            <a:endParaRPr lang="en-US" altLang="en-US"/>
          </a:p>
        </p:txBody>
      </p:sp>
    </p:spTree>
    <p:extLst>
      <p:ext uri="{BB962C8B-B14F-4D97-AF65-F5344CB8AC3E}">
        <p14:creationId xmlns:p14="http://schemas.microsoft.com/office/powerpoint/2010/main" val="2817257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7A8FD66A-47EB-4208-8B01-6747B4D658F3}" type="slidenum">
              <a:rPr lang="en-US" altLang="en-US" smtClean="0"/>
              <a:pPr>
                <a:defRPr/>
              </a:pPr>
              <a:t>9</a:t>
            </a:fld>
            <a:endParaRPr lang="en-US" altLang="en-US"/>
          </a:p>
        </p:txBody>
      </p:sp>
    </p:spTree>
    <p:extLst>
      <p:ext uri="{BB962C8B-B14F-4D97-AF65-F5344CB8AC3E}">
        <p14:creationId xmlns:p14="http://schemas.microsoft.com/office/powerpoint/2010/main" val="218618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292BF104-752E-43DB-B5A8-5854B9EDD7B9}" type="slidenum">
              <a:rPr lang="en-US" altLang="en-US"/>
              <a:pPr>
                <a:defRPr/>
              </a:pPr>
              <a:t>‹#›</a:t>
            </a:fld>
            <a:endParaRPr lang="en-US" altLang="en-US"/>
          </a:p>
        </p:txBody>
      </p:sp>
    </p:spTree>
    <p:extLst>
      <p:ext uri="{BB962C8B-B14F-4D97-AF65-F5344CB8AC3E}">
        <p14:creationId xmlns:p14="http://schemas.microsoft.com/office/powerpoint/2010/main" val="4102294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9904538-54CC-4686-B758-EA931BF056FD}" type="slidenum">
              <a:rPr lang="en-US" altLang="en-US"/>
              <a:pPr>
                <a:defRPr/>
              </a:pPr>
              <a:t>‹#›</a:t>
            </a:fld>
            <a:endParaRPr lang="en-US" altLang="en-US"/>
          </a:p>
        </p:txBody>
      </p:sp>
    </p:spTree>
    <p:extLst>
      <p:ext uri="{BB962C8B-B14F-4D97-AF65-F5344CB8AC3E}">
        <p14:creationId xmlns:p14="http://schemas.microsoft.com/office/powerpoint/2010/main" val="78457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14400"/>
            <a:ext cx="20955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914400"/>
            <a:ext cx="6134100" cy="4953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67573F3A-C808-4DA7-A391-EFD5CF62D32C}" type="slidenum">
              <a:rPr lang="en-US" altLang="en-US"/>
              <a:pPr>
                <a:defRPr/>
              </a:pPr>
              <a:t>‹#›</a:t>
            </a:fld>
            <a:endParaRPr lang="en-US" altLang="en-US"/>
          </a:p>
        </p:txBody>
      </p:sp>
    </p:spTree>
    <p:extLst>
      <p:ext uri="{BB962C8B-B14F-4D97-AF65-F5344CB8AC3E}">
        <p14:creationId xmlns:p14="http://schemas.microsoft.com/office/powerpoint/2010/main" val="2100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AE2DA157-8C99-4EEB-BB7F-8B39EDA50B3A}" type="slidenum">
              <a:rPr lang="en-US" altLang="en-US"/>
              <a:pPr>
                <a:defRPr/>
              </a:pPr>
              <a:t>‹#›</a:t>
            </a:fld>
            <a:endParaRPr lang="en-US" altLang="en-US"/>
          </a:p>
        </p:txBody>
      </p:sp>
    </p:spTree>
    <p:extLst>
      <p:ext uri="{BB962C8B-B14F-4D97-AF65-F5344CB8AC3E}">
        <p14:creationId xmlns:p14="http://schemas.microsoft.com/office/powerpoint/2010/main" val="190252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r>
              <a:rPr lang="en-US"/>
              <a:t>19 Oct 2009</a:t>
            </a:r>
          </a:p>
        </p:txBody>
      </p:sp>
      <p:sp>
        <p:nvSpPr>
          <p:cNvPr id="5" name="Rectangle 5"/>
          <p:cNvSpPr>
            <a:spLocks noGrp="1" noChangeArrowheads="1"/>
          </p:cNvSpPr>
          <p:nvPr>
            <p:ph type="ftr" sz="quarter" idx="11"/>
          </p:nvPr>
        </p:nvSpPr>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05D59C2-421F-44A4-B5F4-70E4536451CB}" type="slidenum">
              <a:rPr lang="en-US" altLang="en-US"/>
              <a:pPr>
                <a:defRPr/>
              </a:pPr>
              <a:t>‹#›</a:t>
            </a:fld>
            <a:endParaRPr lang="en-US" altLang="en-US"/>
          </a:p>
        </p:txBody>
      </p:sp>
    </p:spTree>
    <p:extLst>
      <p:ext uri="{BB962C8B-B14F-4D97-AF65-F5344CB8AC3E}">
        <p14:creationId xmlns:p14="http://schemas.microsoft.com/office/powerpoint/2010/main" val="1412842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11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56D03984-476C-446D-9196-3CBAB30F18F7}" type="slidenum">
              <a:rPr lang="en-US" altLang="en-US"/>
              <a:pPr>
                <a:defRPr/>
              </a:pPr>
              <a:t>‹#›</a:t>
            </a:fld>
            <a:endParaRPr lang="en-US" altLang="en-US"/>
          </a:p>
        </p:txBody>
      </p:sp>
    </p:spTree>
    <p:extLst>
      <p:ext uri="{BB962C8B-B14F-4D97-AF65-F5344CB8AC3E}">
        <p14:creationId xmlns:p14="http://schemas.microsoft.com/office/powerpoint/2010/main" val="2318630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754" y="834475"/>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0754" y="20949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0754" y="2734712"/>
            <a:ext cx="4040188"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28579" y="20949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8579" y="2734712"/>
            <a:ext cx="4041775" cy="349033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lvl1pPr>
              <a:defRPr/>
            </a:lvl1pPr>
          </a:lstStyle>
          <a:p>
            <a:pPr>
              <a:defRPr/>
            </a:pPr>
            <a:r>
              <a:rPr lang="en-US"/>
              <a:t>19 Oct 2009</a:t>
            </a:r>
          </a:p>
        </p:txBody>
      </p:sp>
      <p:sp>
        <p:nvSpPr>
          <p:cNvPr id="8" name="Rectangle 5"/>
          <p:cNvSpPr>
            <a:spLocks noGrp="1" noChangeArrowheads="1"/>
          </p:cNvSpPr>
          <p:nvPr>
            <p:ph type="ftr" sz="quarter" idx="11"/>
          </p:nvPr>
        </p:nvSpPr>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93E6DF6B-A136-4170-A11A-BDE84C70FC7F}" type="slidenum">
              <a:rPr lang="en-US" altLang="en-US"/>
              <a:pPr>
                <a:defRPr/>
              </a:pPr>
              <a:t>‹#›</a:t>
            </a:fld>
            <a:endParaRPr lang="en-US" altLang="en-US"/>
          </a:p>
        </p:txBody>
      </p:sp>
    </p:spTree>
    <p:extLst>
      <p:ext uri="{BB962C8B-B14F-4D97-AF65-F5344CB8AC3E}">
        <p14:creationId xmlns:p14="http://schemas.microsoft.com/office/powerpoint/2010/main" val="319378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p:txBody>
          <a:bodyPr/>
          <a:lstStyle>
            <a:lvl1pPr>
              <a:defRPr/>
            </a:lvl1pPr>
          </a:lstStyle>
          <a:p>
            <a:pPr>
              <a:defRPr/>
            </a:pPr>
            <a:r>
              <a:rPr lang="en-US"/>
              <a:t>19 Oct 2009</a:t>
            </a:r>
          </a:p>
        </p:txBody>
      </p:sp>
      <p:sp>
        <p:nvSpPr>
          <p:cNvPr id="4" name="Rectangle 5"/>
          <p:cNvSpPr>
            <a:spLocks noGrp="1" noChangeArrowheads="1"/>
          </p:cNvSpPr>
          <p:nvPr>
            <p:ph type="ftr" sz="quarter" idx="11"/>
          </p:nvPr>
        </p:nvSpPr>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DCE238ED-879C-471C-B8CD-E12AA108A34A}" type="slidenum">
              <a:rPr lang="en-US" altLang="en-US"/>
              <a:pPr>
                <a:defRPr/>
              </a:pPr>
              <a:t>‹#›</a:t>
            </a:fld>
            <a:endParaRPr lang="en-US" altLang="en-US"/>
          </a:p>
        </p:txBody>
      </p:sp>
    </p:spTree>
    <p:extLst>
      <p:ext uri="{BB962C8B-B14F-4D97-AF65-F5344CB8AC3E}">
        <p14:creationId xmlns:p14="http://schemas.microsoft.com/office/powerpoint/2010/main" val="1984609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en-US"/>
              <a:t>19 Oct 2009</a:t>
            </a:r>
          </a:p>
        </p:txBody>
      </p:sp>
      <p:sp>
        <p:nvSpPr>
          <p:cNvPr id="3" name="Rectangle 5"/>
          <p:cNvSpPr>
            <a:spLocks noGrp="1" noChangeArrowheads="1"/>
          </p:cNvSpPr>
          <p:nvPr>
            <p:ph type="ftr" sz="quarter" idx="11"/>
          </p:nvPr>
        </p:nvSpPr>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040CBA24-4461-481D-8396-DFAFC9EC26C9}" type="slidenum">
              <a:rPr lang="en-US" altLang="en-US"/>
              <a:pPr>
                <a:defRPr/>
              </a:pPr>
              <a:t>‹#›</a:t>
            </a:fld>
            <a:endParaRPr lang="en-US" altLang="en-US"/>
          </a:p>
        </p:txBody>
      </p:sp>
    </p:spTree>
    <p:extLst>
      <p:ext uri="{BB962C8B-B14F-4D97-AF65-F5344CB8AC3E}">
        <p14:creationId xmlns:p14="http://schemas.microsoft.com/office/powerpoint/2010/main" val="2031144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8844" y="916445"/>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66694" y="916446"/>
            <a:ext cx="5111750" cy="504861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48844" y="2078495"/>
            <a:ext cx="3008313" cy="40462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CF164E2B-51FB-4D00-98BA-2A9392597E0A}" type="slidenum">
              <a:rPr lang="en-US" altLang="en-US"/>
              <a:pPr>
                <a:defRPr/>
              </a:pPr>
              <a:t>‹#›</a:t>
            </a:fld>
            <a:endParaRPr lang="en-US" altLang="en-US"/>
          </a:p>
        </p:txBody>
      </p:sp>
    </p:spTree>
    <p:extLst>
      <p:ext uri="{BB962C8B-B14F-4D97-AF65-F5344CB8AC3E}">
        <p14:creationId xmlns:p14="http://schemas.microsoft.com/office/powerpoint/2010/main" val="3970485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935845"/>
            <a:ext cx="5486400" cy="37917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p:txBody>
          <a:bodyPr/>
          <a:lstStyle>
            <a:lvl1pPr>
              <a:defRPr/>
            </a:lvl1pPr>
          </a:lstStyle>
          <a:p>
            <a:pPr>
              <a:defRPr/>
            </a:pPr>
            <a:r>
              <a:rPr lang="en-US"/>
              <a:t>19 Oct 2009</a:t>
            </a:r>
          </a:p>
        </p:txBody>
      </p:sp>
      <p:sp>
        <p:nvSpPr>
          <p:cNvPr id="6" name="Footer Placeholder 5"/>
          <p:cNvSpPr>
            <a:spLocks noGrp="1" noChangeArrowheads="1"/>
          </p:cNvSpPr>
          <p:nvPr>
            <p:ph type="ftr" sz="quarter" idx="11"/>
          </p:nvPr>
        </p:nvSpPr>
        <p:spPr/>
        <p:txBody>
          <a:bodyPr/>
          <a:lstStyle>
            <a:lvl1pPr>
              <a:defRPr/>
            </a:lvl1pPr>
          </a:lstStyle>
          <a:p>
            <a:pPr>
              <a:defRPr/>
            </a:pPr>
            <a:endParaRPr lang="en-US" altLang="en-US"/>
          </a:p>
        </p:txBody>
      </p:sp>
      <p:sp>
        <p:nvSpPr>
          <p:cNvPr id="7" name="Slide Number Placeholder 6"/>
          <p:cNvSpPr>
            <a:spLocks noGrp="1" noChangeArrowheads="1"/>
          </p:cNvSpPr>
          <p:nvPr>
            <p:ph type="sldNum" sz="quarter" idx="12"/>
          </p:nvPr>
        </p:nvSpPr>
        <p:spPr>
          <a:xfrm>
            <a:off x="7924800" y="6299200"/>
            <a:ext cx="8382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F6A0F316-112E-449A-9824-305BB4F5FEAE}" type="slidenum">
              <a:rPr lang="en-US" altLang="en-US"/>
              <a:pPr>
                <a:defRPr/>
              </a:pPr>
              <a:t>‹#›</a:t>
            </a:fld>
            <a:endParaRPr lang="en-US" altLang="en-US"/>
          </a:p>
        </p:txBody>
      </p:sp>
    </p:spTree>
    <p:extLst>
      <p:ext uri="{BB962C8B-B14F-4D97-AF65-F5344CB8AC3E}">
        <p14:creationId xmlns:p14="http://schemas.microsoft.com/office/powerpoint/2010/main" val="89984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powerpoint-C sub.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175"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749300" y="914400"/>
            <a:ext cx="7924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p:cNvSpPr>
            <a:spLocks noGrp="1" noChangeArrowheads="1"/>
          </p:cNvSpPr>
          <p:nvPr>
            <p:ph type="body" idx="1"/>
          </p:nvPr>
        </p:nvSpPr>
        <p:spPr bwMode="auto">
          <a:xfrm>
            <a:off x="749300" y="1981200"/>
            <a:ext cx="79248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on text regions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7315200" y="6299200"/>
            <a:ext cx="1447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900">
                <a:solidFill>
                  <a:srgbClr val="002B5E"/>
                </a:solidFill>
                <a:latin typeface="Georgia" pitchFamily="-112" charset="0"/>
                <a:ea typeface="ＭＳ Ｐゴシック" pitchFamily="-112" charset="-128"/>
              </a:defRPr>
            </a:lvl1pPr>
          </a:lstStyle>
          <a:p>
            <a:pPr>
              <a:defRPr/>
            </a:pPr>
            <a:r>
              <a:rPr lang="en-US"/>
              <a:t>19 Oct 2009</a:t>
            </a:r>
          </a:p>
        </p:txBody>
      </p:sp>
      <p:sp>
        <p:nvSpPr>
          <p:cNvPr id="1029" name="Rectangle 5"/>
          <p:cNvSpPr>
            <a:spLocks noGrp="1" noChangeArrowheads="1"/>
          </p:cNvSpPr>
          <p:nvPr>
            <p:ph type="ftr" sz="quarter" idx="3"/>
          </p:nvPr>
        </p:nvSpPr>
        <p:spPr bwMode="auto">
          <a:xfrm>
            <a:off x="749300" y="6299200"/>
            <a:ext cx="6223000" cy="55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900">
                <a:solidFill>
                  <a:srgbClr val="002B5E"/>
                </a:solidFill>
                <a:latin typeface="Georgia" pitchFamily="18" charset="0"/>
              </a:defRPr>
            </a:lvl1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hf hdr="0" ftr="0" dt="0"/>
  <p:txStyles>
    <p:title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p:titleStyle>
    <p:bodyStyle>
      <a:lvl1pPr marL="342900" indent="-342900" algn="l" rtl="0" eaLnBrk="0" fontAlgn="base" hangingPunct="0">
        <a:spcBef>
          <a:spcPct val="20000"/>
        </a:spcBef>
        <a:spcAft>
          <a:spcPts val="600"/>
        </a:spcAft>
        <a:buClr>
          <a:srgbClr val="000000"/>
        </a:buClr>
        <a:buChar char="•"/>
        <a:defRPr sz="3200">
          <a:solidFill>
            <a:srgbClr val="002B5E"/>
          </a:solidFill>
          <a:latin typeface="+mn-lt"/>
          <a:ea typeface="+mn-ea"/>
          <a:cs typeface="+mn-cs"/>
        </a:defRPr>
      </a:lvl1pPr>
      <a:lvl2pPr marL="742950" indent="-285750" algn="l" rtl="0" eaLnBrk="0" fontAlgn="base" hangingPunct="0">
        <a:spcBef>
          <a:spcPct val="20000"/>
        </a:spcBef>
        <a:spcAft>
          <a:spcPts val="1200"/>
        </a:spcAft>
        <a:buClr>
          <a:srgbClr val="000000"/>
        </a:buClr>
        <a:buChar char="–"/>
        <a:defRPr sz="2800">
          <a:solidFill>
            <a:srgbClr val="002B5E"/>
          </a:solidFill>
          <a:latin typeface="+mn-lt"/>
          <a:ea typeface="+mn-ea"/>
        </a:defRPr>
      </a:lvl2pPr>
      <a:lvl3pPr marL="1143000" indent="-228600" algn="l" rtl="0" eaLnBrk="0" fontAlgn="base" hangingPunct="0">
        <a:spcBef>
          <a:spcPct val="20000"/>
        </a:spcBef>
        <a:spcAft>
          <a:spcPts val="1200"/>
        </a:spcAft>
        <a:buClr>
          <a:srgbClr val="000000"/>
        </a:buClr>
        <a:buChar char="•"/>
        <a:defRPr sz="2400">
          <a:solidFill>
            <a:srgbClr val="002B5E"/>
          </a:solidFill>
          <a:latin typeface="+mn-lt"/>
          <a:ea typeface="+mn-ea"/>
        </a:defRPr>
      </a:lvl3pPr>
      <a:lvl4pPr marL="1600200" indent="-228600" algn="l" rtl="0" eaLnBrk="0" fontAlgn="base" hangingPunct="0">
        <a:spcBef>
          <a:spcPct val="20000"/>
        </a:spcBef>
        <a:spcAft>
          <a:spcPts val="1200"/>
        </a:spcAft>
        <a:buClr>
          <a:srgbClr val="000000"/>
        </a:buClr>
        <a:buChar char="–"/>
        <a:defRPr sz="2000">
          <a:solidFill>
            <a:srgbClr val="002B5E"/>
          </a:solidFill>
          <a:latin typeface="+mn-lt"/>
          <a:ea typeface="+mn-ea"/>
        </a:defRPr>
      </a:lvl4pPr>
      <a:lvl5pPr marL="2057400" indent="-228600" algn="l" rtl="0" eaLnBrk="0" fontAlgn="base" hangingPunct="0">
        <a:spcBef>
          <a:spcPct val="20000"/>
        </a:spcBef>
        <a:spcAft>
          <a:spcPts val="1200"/>
        </a:spcAft>
        <a:buClr>
          <a:srgbClr val="000000"/>
        </a:buClr>
        <a:buChar char="»"/>
        <a:defRPr sz="2000">
          <a:solidFill>
            <a:srgbClr val="002B5E"/>
          </a:solidFill>
          <a:latin typeface="+mn-lt"/>
          <a:ea typeface="+mn-ea"/>
        </a:defRPr>
      </a:lvl5pPr>
      <a:lvl6pPr marL="2514600" indent="-228600" algn="l" rtl="0" fontAlgn="base">
        <a:spcBef>
          <a:spcPct val="20000"/>
        </a:spcBef>
        <a:spcAft>
          <a:spcPct val="0"/>
        </a:spcAft>
        <a:buChar char="»"/>
        <a:defRPr sz="2000">
          <a:solidFill>
            <a:srgbClr val="003E7E"/>
          </a:solidFill>
          <a:latin typeface="+mn-lt"/>
          <a:ea typeface="+mn-ea"/>
        </a:defRPr>
      </a:lvl6pPr>
      <a:lvl7pPr marL="2971800" indent="-228600" algn="l" rtl="0" fontAlgn="base">
        <a:spcBef>
          <a:spcPct val="20000"/>
        </a:spcBef>
        <a:spcAft>
          <a:spcPct val="0"/>
        </a:spcAft>
        <a:buChar char="»"/>
        <a:defRPr sz="2000">
          <a:solidFill>
            <a:srgbClr val="003E7E"/>
          </a:solidFill>
          <a:latin typeface="+mn-lt"/>
          <a:ea typeface="+mn-ea"/>
        </a:defRPr>
      </a:lvl7pPr>
      <a:lvl8pPr marL="3429000" indent="-228600" algn="l" rtl="0" fontAlgn="base">
        <a:spcBef>
          <a:spcPct val="20000"/>
        </a:spcBef>
        <a:spcAft>
          <a:spcPct val="0"/>
        </a:spcAft>
        <a:buChar char="»"/>
        <a:defRPr sz="2000">
          <a:solidFill>
            <a:srgbClr val="003E7E"/>
          </a:solidFill>
          <a:latin typeface="+mn-lt"/>
          <a:ea typeface="+mn-ea"/>
        </a:defRPr>
      </a:lvl8pPr>
      <a:lvl9pPr marL="3886200" indent="-228600" algn="l" rtl="0" fontAlgn="base">
        <a:spcBef>
          <a:spcPct val="20000"/>
        </a:spcBef>
        <a:spcAft>
          <a:spcPct val="0"/>
        </a:spcAft>
        <a:buChar char="»"/>
        <a:defRPr sz="2000">
          <a:solidFill>
            <a:srgbClr val="003E7E"/>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www.wikidata.org/wiki/Special:EntityPage/P4174" TargetMode="External"/><Relationship Id="rId2" Type="http://schemas.openxmlformats.org/officeDocument/2006/relationships/hyperlink" Target="https://creativecommons.org/licenses/by-sa/3.0/?ref=openverse" TargetMode="External"/><Relationship Id="rId1" Type="http://schemas.openxmlformats.org/officeDocument/2006/relationships/slideLayout" Target="../slideLayouts/slideLayout6.xml"/><Relationship Id="rId6" Type="http://schemas.openxmlformats.org/officeDocument/2006/relationships/hyperlink" Target="http://commons.wikimedia.org/wiki/User:Wongm" TargetMode="External"/><Relationship Id="rId5" Type="http://schemas.openxmlformats.org/officeDocument/2006/relationships/hyperlink" Target="https://www.wikidata.org/wiki/Special:EntityPage/P2699" TargetMode="External"/><Relationship Id="rId4" Type="http://schemas.openxmlformats.org/officeDocument/2006/relationships/hyperlink" Target="https://www.wikidata.org/wiki/Special:CentralAuth?target=Wong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7" descr="title-slid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txBox="1">
            <a:spLocks noChangeArrowheads="1"/>
          </p:cNvSpPr>
          <p:nvPr/>
        </p:nvSpPr>
        <p:spPr bwMode="auto">
          <a:xfrm>
            <a:off x="142876" y="1658938"/>
            <a:ext cx="5631996"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Bef>
                <a:spcPct val="0"/>
              </a:spcBef>
              <a:spcAft>
                <a:spcPct val="0"/>
              </a:spcAft>
              <a:buClrTx/>
              <a:buFontTx/>
              <a:buNone/>
            </a:pPr>
            <a:endParaRPr lang="en-US" altLang="en-US" sz="3000" b="1" dirty="0">
              <a:solidFill>
                <a:schemeClr val="bg1"/>
              </a:solidFill>
              <a:latin typeface="Times New Roman" panose="02020603050405020304" pitchFamily="18" charset="0"/>
            </a:endParaRPr>
          </a:p>
          <a:p>
            <a:pPr eaLnBrk="1" hangingPunct="1">
              <a:spcBef>
                <a:spcPct val="0"/>
              </a:spcBef>
              <a:spcAft>
                <a:spcPct val="0"/>
              </a:spcAft>
              <a:buClrTx/>
              <a:buFontTx/>
              <a:buNone/>
            </a:pPr>
            <a:r>
              <a:rPr lang="en-US" altLang="en-US" sz="3000" b="1" dirty="0">
                <a:solidFill>
                  <a:schemeClr val="bg1"/>
                </a:solidFill>
                <a:latin typeface="Times New Roman" panose="02020603050405020304" pitchFamily="18" charset="0"/>
              </a:rPr>
              <a:t>ECE 1710:</a:t>
            </a:r>
            <a:br>
              <a:rPr lang="en-US" altLang="en-US" sz="3000" b="1" dirty="0">
                <a:solidFill>
                  <a:schemeClr val="bg1"/>
                </a:solidFill>
                <a:latin typeface="Times New Roman" panose="02020603050405020304" pitchFamily="18" charset="0"/>
              </a:rPr>
            </a:br>
            <a:r>
              <a:rPr lang="en-US" altLang="en-US" sz="3000" b="1" dirty="0">
                <a:solidFill>
                  <a:schemeClr val="bg1"/>
                </a:solidFill>
                <a:latin typeface="Times New Roman" panose="02020603050405020304" pitchFamily="18" charset="0"/>
              </a:rPr>
              <a:t>Power Distribution Engineering and Smart Grids </a:t>
            </a:r>
          </a:p>
          <a:p>
            <a:pPr eaLnBrk="1" hangingPunct="1">
              <a:spcBef>
                <a:spcPct val="0"/>
              </a:spcBef>
              <a:spcAft>
                <a:spcPct val="0"/>
              </a:spcAft>
              <a:buClrTx/>
              <a:buFontTx/>
              <a:buNone/>
            </a:pPr>
            <a:endParaRPr lang="en-US" altLang="en-US" sz="3000" b="1" dirty="0">
              <a:solidFill>
                <a:schemeClr val="bg1"/>
              </a:solidFill>
            </a:endParaRPr>
          </a:p>
        </p:txBody>
      </p:sp>
      <p:sp>
        <p:nvSpPr>
          <p:cNvPr id="15364" name="Rectangle 3"/>
          <p:cNvSpPr>
            <a:spLocks noGrp="1" noChangeArrowheads="1"/>
          </p:cNvSpPr>
          <p:nvPr>
            <p:ph type="subTitle" idx="1"/>
          </p:nvPr>
        </p:nvSpPr>
        <p:spPr>
          <a:xfrm>
            <a:off x="142875" y="2333625"/>
            <a:ext cx="5846763" cy="838200"/>
          </a:xfrm>
        </p:spPr>
        <p:txBody>
          <a:bodyPr/>
          <a:lstStyle/>
          <a:p>
            <a:pPr algn="l" eaLnBrk="1" hangingPunct="1">
              <a:spcAft>
                <a:spcPct val="0"/>
              </a:spcAft>
            </a:pPr>
            <a:r>
              <a:rPr lang="en-US" altLang="en-US" sz="2800" dirty="0">
                <a:solidFill>
                  <a:srgbClr val="CCCC90"/>
                </a:solidFill>
                <a:latin typeface="Times New Roman" panose="02020603050405020304" pitchFamily="18" charset="0"/>
              </a:rPr>
              <a:t>Lecture 5</a:t>
            </a:r>
            <a:endParaRPr lang="en-US" altLang="en-US" sz="2400" dirty="0">
              <a:solidFill>
                <a:srgbClr val="CCCC90"/>
              </a:solidFill>
            </a:endParaRPr>
          </a:p>
        </p:txBody>
      </p:sp>
      <p:sp>
        <p:nvSpPr>
          <p:cNvPr id="15365" name="Rectangle 3"/>
          <p:cNvSpPr txBox="1">
            <a:spLocks noChangeArrowheads="1"/>
          </p:cNvSpPr>
          <p:nvPr/>
        </p:nvSpPr>
        <p:spPr bwMode="auto">
          <a:xfrm>
            <a:off x="182563" y="3509963"/>
            <a:ext cx="54864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37931725" indent="-37474525">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eaLnBrk="1" hangingPunct="1">
              <a:spcAft>
                <a:spcPct val="0"/>
              </a:spcAft>
              <a:buFontTx/>
              <a:buNone/>
            </a:pPr>
            <a:r>
              <a:rPr lang="en-US" altLang="en-US" sz="1900" dirty="0">
                <a:solidFill>
                  <a:srgbClr val="CCCC90"/>
                </a:solidFill>
                <a:latin typeface="Times New Roman" panose="02020603050405020304" pitchFamily="18" charset="0"/>
              </a:rPr>
              <a:t>Dr. Robert Kerestes </a:t>
            </a:r>
          </a:p>
          <a:p>
            <a:pPr eaLnBrk="1" hangingPunct="1">
              <a:spcAft>
                <a:spcPct val="0"/>
              </a:spcAft>
              <a:buFontTx/>
              <a:buNone/>
            </a:pPr>
            <a:r>
              <a:rPr lang="en-US" altLang="en-US" sz="1900" dirty="0">
                <a:solidFill>
                  <a:srgbClr val="CCCC90"/>
                </a:solidFill>
                <a:latin typeface="Times New Roman" panose="02020603050405020304" pitchFamily="18" charset="0"/>
              </a:rPr>
              <a:t>University of Pittsburgh</a:t>
            </a:r>
          </a:p>
          <a:p>
            <a:pPr eaLnBrk="1" hangingPunct="1">
              <a:spcAft>
                <a:spcPct val="0"/>
              </a:spcAft>
              <a:buFontTx/>
              <a:buNone/>
            </a:pPr>
            <a:r>
              <a:rPr lang="en-US" altLang="en-US" sz="1900" dirty="0">
                <a:solidFill>
                  <a:srgbClr val="CCCC90"/>
                </a:solidFill>
                <a:latin typeface="Times New Roman" panose="02020603050405020304" pitchFamily="18" charset="0"/>
              </a:rPr>
              <a:t>Swanson School of Engineering</a:t>
            </a:r>
          </a:p>
          <a:p>
            <a:pPr eaLnBrk="1" hangingPunct="1">
              <a:spcAft>
                <a:spcPct val="0"/>
              </a:spcAft>
              <a:buFontTx/>
              <a:buNone/>
            </a:pPr>
            <a:r>
              <a:rPr lang="en-US" altLang="en-US" sz="1900" dirty="0">
                <a:solidFill>
                  <a:srgbClr val="CCCC90"/>
                </a:solidFill>
                <a:latin typeface="Times New Roman" panose="02020603050405020304" pitchFamily="18" charset="0"/>
              </a:rPr>
              <a:t>Department of Electrical and Computer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443911" y="6075011"/>
            <a:ext cx="4528389" cy="369332"/>
          </a:xfrm>
          <a:prstGeom prst="rect">
            <a:avLst/>
          </a:prstGeom>
        </p:spPr>
        <p:txBody>
          <a:bodyPr wrap="square">
            <a:spAutoFit/>
          </a:bodyPr>
          <a:lstStyle/>
          <a:p>
            <a:pPr>
              <a:spcAft>
                <a:spcPts val="1200"/>
              </a:spcAft>
            </a:pPr>
            <a:r>
              <a:rPr lang="en-US" altLang="en-US" sz="1800" b="1" dirty="0"/>
              <a:t>12.47 kV West Penn Power, Irwin, PA</a:t>
            </a:r>
          </a:p>
        </p:txBody>
      </p:sp>
      <p:pic>
        <p:nvPicPr>
          <p:cNvPr id="4" name="Picture 3"/>
          <p:cNvPicPr>
            <a:picLocks noChangeAspect="1"/>
          </p:cNvPicPr>
          <p:nvPr/>
        </p:nvPicPr>
        <p:blipFill>
          <a:blip r:embed="rId3"/>
          <a:stretch>
            <a:fillRect/>
          </a:stretch>
        </p:blipFill>
        <p:spPr>
          <a:xfrm>
            <a:off x="1013051" y="1397790"/>
            <a:ext cx="6891766" cy="4572000"/>
          </a:xfrm>
          <a:prstGeom prst="rect">
            <a:avLst/>
          </a:prstGeom>
        </p:spPr>
      </p:pic>
      <p:sp>
        <p:nvSpPr>
          <p:cNvPr id="8" name="TextBox 5">
            <a:extLst>
              <a:ext uri="{FF2B5EF4-FFF2-40B4-BE49-F238E27FC236}">
                <a16:creationId xmlns:a16="http://schemas.microsoft.com/office/drawing/2014/main" id="{E3F1C98F-F119-8D47-BB62-49ABB957778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36F5466F-6CD9-DB41-85FB-9C28D3E97D74}"/>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311360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29920" y="6075011"/>
            <a:ext cx="3843298" cy="646331"/>
          </a:xfrm>
          <a:prstGeom prst="rect">
            <a:avLst/>
          </a:prstGeom>
        </p:spPr>
        <p:txBody>
          <a:bodyPr wrap="square">
            <a:spAutoFit/>
          </a:bodyPr>
          <a:lstStyle/>
          <a:p>
            <a:pPr>
              <a:spcAft>
                <a:spcPts val="1200"/>
              </a:spcAft>
            </a:pPr>
            <a:r>
              <a:rPr lang="en-US" altLang="en-US" sz="1800" b="1" dirty="0"/>
              <a:t>34.5 kV armless construction with covered wire [1]</a:t>
            </a:r>
          </a:p>
        </p:txBody>
      </p:sp>
      <p:pic>
        <p:nvPicPr>
          <p:cNvPr id="5" name="Picture 4"/>
          <p:cNvPicPr>
            <a:picLocks noChangeAspect="1"/>
          </p:cNvPicPr>
          <p:nvPr/>
        </p:nvPicPr>
        <p:blipFill>
          <a:blip r:embed="rId3"/>
          <a:stretch>
            <a:fillRect/>
          </a:stretch>
        </p:blipFill>
        <p:spPr>
          <a:xfrm>
            <a:off x="425565" y="1423018"/>
            <a:ext cx="4036692" cy="4572000"/>
          </a:xfrm>
          <a:prstGeom prst="rect">
            <a:avLst/>
          </a:prstGeom>
        </p:spPr>
      </p:pic>
      <p:pic>
        <p:nvPicPr>
          <p:cNvPr id="6" name="Picture 5"/>
          <p:cNvPicPr>
            <a:picLocks noChangeAspect="1"/>
          </p:cNvPicPr>
          <p:nvPr/>
        </p:nvPicPr>
        <p:blipFill>
          <a:blip r:embed="rId4"/>
          <a:stretch>
            <a:fillRect/>
          </a:stretch>
        </p:blipFill>
        <p:spPr>
          <a:xfrm>
            <a:off x="5208882" y="1423018"/>
            <a:ext cx="3272982" cy="4572000"/>
          </a:xfrm>
          <a:prstGeom prst="rect">
            <a:avLst/>
          </a:prstGeom>
        </p:spPr>
      </p:pic>
      <p:sp>
        <p:nvSpPr>
          <p:cNvPr id="11" name="Rectangle 10"/>
          <p:cNvSpPr/>
          <p:nvPr/>
        </p:nvSpPr>
        <p:spPr>
          <a:xfrm>
            <a:off x="5140730" y="6075010"/>
            <a:ext cx="3843298" cy="646331"/>
          </a:xfrm>
          <a:prstGeom prst="rect">
            <a:avLst/>
          </a:prstGeom>
        </p:spPr>
        <p:txBody>
          <a:bodyPr wrap="square">
            <a:spAutoFit/>
          </a:bodyPr>
          <a:lstStyle/>
          <a:p>
            <a:pPr>
              <a:spcAft>
                <a:spcPts val="1200"/>
              </a:spcAft>
            </a:pPr>
            <a:r>
              <a:rPr lang="en-US" altLang="en-US" sz="1800" b="1" dirty="0"/>
              <a:t>7.2 kV, single-phase, line-to-ground [1]</a:t>
            </a:r>
          </a:p>
        </p:txBody>
      </p:sp>
      <p:sp>
        <p:nvSpPr>
          <p:cNvPr id="10" name="TextBox 5">
            <a:extLst>
              <a:ext uri="{FF2B5EF4-FFF2-40B4-BE49-F238E27FC236}">
                <a16:creationId xmlns:a16="http://schemas.microsoft.com/office/drawing/2014/main" id="{9344143D-245D-3548-AE08-C514C56D6DE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2" name="Rectangle 2">
            <a:extLst>
              <a:ext uri="{FF2B5EF4-FFF2-40B4-BE49-F238E27FC236}">
                <a16:creationId xmlns:a16="http://schemas.microsoft.com/office/drawing/2014/main" id="{F84FF0A8-3504-334B-BF37-D140383D057D}"/>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490314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529920" y="6075011"/>
            <a:ext cx="3843298" cy="369332"/>
          </a:xfrm>
          <a:prstGeom prst="rect">
            <a:avLst/>
          </a:prstGeom>
        </p:spPr>
        <p:txBody>
          <a:bodyPr wrap="square">
            <a:spAutoFit/>
          </a:bodyPr>
          <a:lstStyle/>
          <a:p>
            <a:pPr>
              <a:spcAft>
                <a:spcPts val="1200"/>
              </a:spcAft>
            </a:pPr>
            <a:r>
              <a:rPr lang="en-US" altLang="en-US" sz="1800" b="1" dirty="0"/>
              <a:t>Single-phase, 4.8-kV circuit [1]</a:t>
            </a:r>
          </a:p>
        </p:txBody>
      </p:sp>
      <p:sp>
        <p:nvSpPr>
          <p:cNvPr id="11" name="Rectangle 10"/>
          <p:cNvSpPr/>
          <p:nvPr/>
        </p:nvSpPr>
        <p:spPr>
          <a:xfrm>
            <a:off x="5583736" y="6075010"/>
            <a:ext cx="2572035" cy="646331"/>
          </a:xfrm>
          <a:prstGeom prst="rect">
            <a:avLst/>
          </a:prstGeom>
        </p:spPr>
        <p:txBody>
          <a:bodyPr wrap="square">
            <a:spAutoFit/>
          </a:bodyPr>
          <a:lstStyle/>
          <a:p>
            <a:pPr>
              <a:spcAft>
                <a:spcPts val="1200"/>
              </a:spcAft>
            </a:pPr>
            <a:r>
              <a:rPr lang="en-US" altLang="en-US" sz="1800" b="1" dirty="0"/>
              <a:t>13.2-kV spacer cable [1]</a:t>
            </a:r>
          </a:p>
        </p:txBody>
      </p:sp>
      <p:pic>
        <p:nvPicPr>
          <p:cNvPr id="4" name="Picture 3"/>
          <p:cNvPicPr>
            <a:picLocks noChangeAspect="1"/>
          </p:cNvPicPr>
          <p:nvPr/>
        </p:nvPicPr>
        <p:blipFill>
          <a:blip r:embed="rId3"/>
          <a:stretch>
            <a:fillRect/>
          </a:stretch>
        </p:blipFill>
        <p:spPr>
          <a:xfrm>
            <a:off x="142511" y="1508125"/>
            <a:ext cx="4618116" cy="4460999"/>
          </a:xfrm>
          <a:prstGeom prst="rect">
            <a:avLst/>
          </a:prstGeom>
        </p:spPr>
      </p:pic>
      <p:pic>
        <p:nvPicPr>
          <p:cNvPr id="7" name="Picture 6"/>
          <p:cNvPicPr>
            <a:picLocks noChangeAspect="1"/>
          </p:cNvPicPr>
          <p:nvPr/>
        </p:nvPicPr>
        <p:blipFill>
          <a:blip r:embed="rId4"/>
          <a:stretch>
            <a:fillRect/>
          </a:stretch>
        </p:blipFill>
        <p:spPr>
          <a:xfrm>
            <a:off x="5273626" y="1069708"/>
            <a:ext cx="3032174" cy="4868643"/>
          </a:xfrm>
          <a:prstGeom prst="rect">
            <a:avLst/>
          </a:prstGeom>
        </p:spPr>
      </p:pic>
      <p:sp>
        <p:nvSpPr>
          <p:cNvPr id="10" name="Rectangle 2">
            <a:extLst>
              <a:ext uri="{FF2B5EF4-FFF2-40B4-BE49-F238E27FC236}">
                <a16:creationId xmlns:a16="http://schemas.microsoft.com/office/drawing/2014/main" id="{93AA64C6-654E-BA48-93A4-3769B205FB1E}"/>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2491739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716754" y="6082839"/>
            <a:ext cx="7565571" cy="369332"/>
          </a:xfrm>
          <a:prstGeom prst="rect">
            <a:avLst/>
          </a:prstGeom>
        </p:spPr>
        <p:txBody>
          <a:bodyPr wrap="square">
            <a:spAutoFit/>
          </a:bodyPr>
          <a:lstStyle/>
          <a:p>
            <a:pPr algn="ctr">
              <a:spcAft>
                <a:spcPts val="1200"/>
              </a:spcAft>
            </a:pPr>
            <a:r>
              <a:rPr lang="en-US" altLang="en-US" sz="1800" b="1" dirty="0"/>
              <a:t>500 kV Lines in Australia (not distribution level) [3]</a:t>
            </a:r>
          </a:p>
        </p:txBody>
      </p:sp>
      <p:sp>
        <p:nvSpPr>
          <p:cNvPr id="8" name="TextBox 5">
            <a:extLst>
              <a:ext uri="{FF2B5EF4-FFF2-40B4-BE49-F238E27FC236}">
                <a16:creationId xmlns:a16="http://schemas.microsoft.com/office/drawing/2014/main" id="{811C24AF-C67D-AD40-9C54-DC78A7B4D67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AFAE206A-B042-3E41-A3E5-6824BE95771E}"/>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pic>
        <p:nvPicPr>
          <p:cNvPr id="2050" name="Picture 2">
            <a:extLst>
              <a:ext uri="{FF2B5EF4-FFF2-40B4-BE49-F238E27FC236}">
                <a16:creationId xmlns:a16="http://schemas.microsoft.com/office/drawing/2014/main" id="{4E650FC9-2F41-0E71-DF4F-48E6BED91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817" y="1639028"/>
            <a:ext cx="6389446" cy="426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44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185738" y="1349375"/>
            <a:ext cx="830738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Distribution poles are constructed of:</a:t>
            </a:r>
          </a:p>
          <a:p>
            <a:pPr lvl="1">
              <a:spcBef>
                <a:spcPct val="0"/>
              </a:spcBef>
              <a:buClrTx/>
            </a:pPr>
            <a:r>
              <a:rPr lang="en-US" altLang="en-US" sz="2000" dirty="0">
                <a:solidFill>
                  <a:schemeClr val="tx1"/>
                </a:solidFill>
                <a:latin typeface="Arial" panose="020B0604020202020204" pitchFamily="34" charset="0"/>
              </a:rPr>
              <a:t>Wood (this is the most common construction type). </a:t>
            </a:r>
          </a:p>
          <a:p>
            <a:pPr lvl="2">
              <a:spcBef>
                <a:spcPct val="0"/>
              </a:spcBef>
              <a:buClrTx/>
            </a:pPr>
            <a:r>
              <a:rPr lang="en-US" altLang="en-US" sz="1600" dirty="0">
                <a:solidFill>
                  <a:schemeClr val="tx1"/>
                </a:solidFill>
                <a:latin typeface="Arial" panose="020B0604020202020204" pitchFamily="34" charset="0"/>
              </a:rPr>
              <a:t>Treated wood is often used because it lasts a long time and is easy to climb and attach equipment to and also augments the insulation between the energized conductors and ground.</a:t>
            </a:r>
          </a:p>
          <a:p>
            <a:pPr lvl="1">
              <a:spcBef>
                <a:spcPct val="0"/>
              </a:spcBef>
              <a:buClrTx/>
            </a:pPr>
            <a:r>
              <a:rPr lang="en-US" altLang="en-US" sz="2000" dirty="0">
                <a:solidFill>
                  <a:schemeClr val="tx1"/>
                </a:solidFill>
                <a:latin typeface="Arial" panose="020B0604020202020204" pitchFamily="34" charset="0"/>
              </a:rPr>
              <a:t>Steel</a:t>
            </a:r>
            <a:endParaRPr lang="en-US" altLang="en-US" sz="2400" dirty="0">
              <a:solidFill>
                <a:schemeClr val="tx1"/>
              </a:solidFill>
              <a:latin typeface="Arial" panose="020B0604020202020204" pitchFamily="34" charset="0"/>
            </a:endParaRPr>
          </a:p>
          <a:p>
            <a:pPr lvl="1">
              <a:spcBef>
                <a:spcPct val="0"/>
              </a:spcBef>
              <a:buClrTx/>
            </a:pPr>
            <a:r>
              <a:rPr lang="en-US" altLang="en-US" sz="2000" dirty="0">
                <a:solidFill>
                  <a:schemeClr val="tx1"/>
                </a:solidFill>
                <a:latin typeface="Arial" panose="020B0604020202020204" pitchFamily="34" charset="0"/>
              </a:rPr>
              <a:t>Concrete</a:t>
            </a:r>
          </a:p>
          <a:p>
            <a:pPr lvl="1">
              <a:spcBef>
                <a:spcPct val="0"/>
              </a:spcBef>
              <a:buClrTx/>
            </a:pPr>
            <a:r>
              <a:rPr lang="en-US" altLang="en-US" sz="2000" dirty="0">
                <a:solidFill>
                  <a:schemeClr val="tx1"/>
                </a:solidFill>
                <a:latin typeface="Arial" panose="020B0604020202020204" pitchFamily="34" charset="0"/>
              </a:rPr>
              <a:t>Fiberglass</a:t>
            </a:r>
          </a:p>
          <a:p>
            <a:pPr>
              <a:spcBef>
                <a:spcPct val="0"/>
              </a:spcBef>
              <a:buClrTx/>
            </a:pPr>
            <a:r>
              <a:rPr lang="en-US" altLang="en-US" sz="2400" dirty="0">
                <a:solidFill>
                  <a:schemeClr val="tx1"/>
                </a:solidFill>
                <a:latin typeface="Arial" panose="020B0604020202020204" pitchFamily="34" charset="0"/>
              </a:rPr>
              <a:t>Conductors are primary made of aluminum</a:t>
            </a:r>
          </a:p>
          <a:p>
            <a:pPr>
              <a:spcBef>
                <a:spcPct val="0"/>
              </a:spcBef>
              <a:buClrTx/>
            </a:pPr>
            <a:r>
              <a:rPr lang="en-US" altLang="en-US" sz="2400" dirty="0">
                <a:solidFill>
                  <a:schemeClr val="tx1"/>
                </a:solidFill>
                <a:latin typeface="Arial" panose="020B0604020202020204" pitchFamily="34" charset="0"/>
              </a:rPr>
              <a:t>Insulators are pin type, post type or suspension, and made of either porcelain or polymer.</a:t>
            </a:r>
          </a:p>
          <a:p>
            <a:pPr>
              <a:spcBef>
                <a:spcPct val="0"/>
              </a:spcBef>
              <a:buClrTx/>
            </a:pPr>
            <a:endParaRPr lang="en-US" altLang="en-US" sz="28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TextBox 5">
            <a:extLst>
              <a:ext uri="{FF2B5EF4-FFF2-40B4-BE49-F238E27FC236}">
                <a16:creationId xmlns:a16="http://schemas.microsoft.com/office/drawing/2014/main" id="{832D76F0-5191-8A45-8647-8998EDCEF4D1}"/>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821ED068-206A-4540-A0BC-567C5A119A98}"/>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2269115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496442" y="1508125"/>
            <a:ext cx="3505200" cy="2396190"/>
          </a:xfrm>
          <a:prstGeom prst="rect">
            <a:avLst/>
          </a:prstGeom>
        </p:spPr>
      </p:pic>
      <p:pic>
        <p:nvPicPr>
          <p:cNvPr id="3" name="Picture 2"/>
          <p:cNvPicPr>
            <a:picLocks noChangeAspect="1"/>
          </p:cNvPicPr>
          <p:nvPr/>
        </p:nvPicPr>
        <p:blipFill>
          <a:blip r:embed="rId4"/>
          <a:stretch>
            <a:fillRect/>
          </a:stretch>
        </p:blipFill>
        <p:spPr>
          <a:xfrm>
            <a:off x="4838509" y="1682597"/>
            <a:ext cx="2794115" cy="2147770"/>
          </a:xfrm>
          <a:prstGeom prst="rect">
            <a:avLst/>
          </a:prstGeom>
        </p:spPr>
      </p:pic>
      <p:pic>
        <p:nvPicPr>
          <p:cNvPr id="4" name="Picture 3"/>
          <p:cNvPicPr>
            <a:picLocks noChangeAspect="1"/>
          </p:cNvPicPr>
          <p:nvPr/>
        </p:nvPicPr>
        <p:blipFill>
          <a:blip r:embed="rId5"/>
          <a:stretch>
            <a:fillRect/>
          </a:stretch>
        </p:blipFill>
        <p:spPr>
          <a:xfrm>
            <a:off x="2842612" y="4333061"/>
            <a:ext cx="3011386" cy="2219932"/>
          </a:xfrm>
          <a:prstGeom prst="rect">
            <a:avLst/>
          </a:prstGeom>
        </p:spPr>
      </p:pic>
      <p:sp>
        <p:nvSpPr>
          <p:cNvPr id="9" name="TextBox 5">
            <a:extLst>
              <a:ext uri="{FF2B5EF4-FFF2-40B4-BE49-F238E27FC236}">
                <a16:creationId xmlns:a16="http://schemas.microsoft.com/office/drawing/2014/main" id="{2A4435EC-8350-F346-AD44-37C173BFAACD}"/>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8710464E-356E-6E43-A749-5BD8543939E2}"/>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625508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Distribution Line Construction</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p:cNvSpPr/>
          <p:nvPr/>
        </p:nvSpPr>
        <p:spPr>
          <a:xfrm>
            <a:off x="2286515" y="5623960"/>
            <a:ext cx="4156488" cy="369332"/>
          </a:xfrm>
          <a:prstGeom prst="rect">
            <a:avLst/>
          </a:prstGeom>
        </p:spPr>
        <p:txBody>
          <a:bodyPr wrap="square">
            <a:spAutoFit/>
          </a:bodyPr>
          <a:lstStyle/>
          <a:p>
            <a:pPr>
              <a:spcAft>
                <a:spcPts val="1200"/>
              </a:spcAft>
            </a:pPr>
            <a:r>
              <a:rPr lang="en-US" altLang="en-US" sz="1800" b="1" dirty="0"/>
              <a:t>Example of a crossarm construction</a:t>
            </a:r>
          </a:p>
        </p:txBody>
      </p:sp>
      <p:pic>
        <p:nvPicPr>
          <p:cNvPr id="4" name="Picture 3"/>
          <p:cNvPicPr>
            <a:picLocks noChangeAspect="1"/>
          </p:cNvPicPr>
          <p:nvPr/>
        </p:nvPicPr>
        <p:blipFill>
          <a:blip r:embed="rId3"/>
          <a:stretch>
            <a:fillRect/>
          </a:stretch>
        </p:blipFill>
        <p:spPr>
          <a:xfrm>
            <a:off x="179388" y="1508125"/>
            <a:ext cx="8612358" cy="4014739"/>
          </a:xfrm>
          <a:prstGeom prst="rect">
            <a:avLst/>
          </a:prstGeom>
        </p:spPr>
      </p:pic>
      <p:sp>
        <p:nvSpPr>
          <p:cNvPr id="8" name="TextBox 5">
            <a:extLst>
              <a:ext uri="{FF2B5EF4-FFF2-40B4-BE49-F238E27FC236}">
                <a16:creationId xmlns:a16="http://schemas.microsoft.com/office/drawing/2014/main" id="{99753A68-8FF0-D84C-A46A-05EE6F6A1E0A}"/>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84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409651"/>
            <a:ext cx="8419513" cy="4985980"/>
          </a:xfrm>
          <a:prstGeom prst="rect">
            <a:avLst/>
          </a:prstGeom>
        </p:spPr>
        <p:txBody>
          <a:bodyPr wrap="square">
            <a:spAutoFit/>
          </a:bodyPr>
          <a:lstStyle/>
          <a:p>
            <a:pPr marL="342900" indent="-342900">
              <a:spcAft>
                <a:spcPts val="600"/>
              </a:spcAft>
              <a:buFont typeface="Arial" panose="020B0604020202020204" pitchFamily="34" charset="0"/>
              <a:buChar char="•"/>
            </a:pPr>
            <a:r>
              <a:rPr lang="en-US" altLang="en-US" dirty="0"/>
              <a:t>Overhead line construction costs can range from $10,000/mile to $250,000/mile depending on the circumstances:</a:t>
            </a:r>
          </a:p>
          <a:p>
            <a:pPr marL="800100" lvl="1" indent="-342900">
              <a:spcAft>
                <a:spcPts val="600"/>
              </a:spcAft>
              <a:buFont typeface="Arial" panose="020B0604020202020204" pitchFamily="34" charset="0"/>
              <a:buChar char="•"/>
            </a:pPr>
            <a:r>
              <a:rPr lang="en-US" altLang="en-US" dirty="0"/>
              <a:t>How open the land is</a:t>
            </a:r>
          </a:p>
          <a:p>
            <a:pPr marL="800100" lvl="1" indent="-342900">
              <a:spcAft>
                <a:spcPts val="600"/>
              </a:spcAft>
              <a:buFont typeface="Arial" panose="020B0604020202020204" pitchFamily="34" charset="0"/>
              <a:buChar char="•"/>
            </a:pPr>
            <a:r>
              <a:rPr lang="en-US" altLang="en-US" dirty="0"/>
              <a:t>Natural objects (rocks, trees…etc.)</a:t>
            </a:r>
          </a:p>
          <a:p>
            <a:pPr marL="800100" lvl="1" indent="-342900">
              <a:spcAft>
                <a:spcPts val="600"/>
              </a:spcAft>
              <a:buFont typeface="Arial" panose="020B0604020202020204" pitchFamily="34" charset="0"/>
              <a:buChar char="•"/>
            </a:pPr>
            <a:r>
              <a:rPr lang="en-US" altLang="en-US" dirty="0"/>
              <a:t>Single-, two- or three-phase</a:t>
            </a:r>
          </a:p>
          <a:p>
            <a:pPr marL="342900" indent="-342900">
              <a:spcAft>
                <a:spcPts val="600"/>
              </a:spcAft>
              <a:buFont typeface="Arial" panose="020B0604020202020204" pitchFamily="34" charset="0"/>
              <a:buChar char="•"/>
            </a:pPr>
            <a:r>
              <a:rPr lang="en-US" altLang="en-US" dirty="0"/>
              <a:t>Suburban three-phase mains usually cost $60,000/mile to $150,000/mile</a:t>
            </a:r>
          </a:p>
          <a:p>
            <a:pPr marL="342900" indent="-342900">
              <a:spcAft>
                <a:spcPts val="600"/>
              </a:spcAft>
              <a:buFont typeface="Arial" panose="020B0604020202020204" pitchFamily="34" charset="0"/>
              <a:buChar char="•"/>
            </a:pPr>
            <a:r>
              <a:rPr lang="en-US" altLang="en-US" dirty="0"/>
              <a:t>Suburban single-phase laterals usually cost $40,000/mile to $75,000/mile.</a:t>
            </a:r>
          </a:p>
          <a:p>
            <a:pPr marL="342900" indent="-342900">
              <a:spcAft>
                <a:spcPts val="600"/>
              </a:spcAft>
              <a:buFont typeface="Arial" panose="020B0604020202020204" pitchFamily="34" charset="0"/>
              <a:buChar char="•"/>
            </a:pPr>
            <a:r>
              <a:rPr lang="en-US" altLang="en-US" dirty="0"/>
              <a:t>Rural construction is generally less expensive than urban construction. </a:t>
            </a:r>
          </a:p>
        </p:txBody>
      </p:sp>
      <p:sp>
        <p:nvSpPr>
          <p:cNvPr id="7" name="TextBox 5">
            <a:extLst>
              <a:ext uri="{FF2B5EF4-FFF2-40B4-BE49-F238E27FC236}">
                <a16:creationId xmlns:a16="http://schemas.microsoft.com/office/drawing/2014/main" id="{CDBC4EAD-674D-5241-8131-BAB11AEDD92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93D56743-1F9B-0C40-8303-D3B3BAF00317}"/>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256373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18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79388" y="1409651"/>
            <a:ext cx="8419513" cy="4770537"/>
          </a:xfrm>
          <a:prstGeom prst="rect">
            <a:avLst/>
          </a:prstGeom>
        </p:spPr>
        <p:txBody>
          <a:bodyPr wrap="square">
            <a:spAutoFit/>
          </a:bodyPr>
          <a:lstStyle/>
          <a:p>
            <a:pPr lvl="1"/>
            <a:r>
              <a:rPr lang="en-US" altLang="en-US" b="1" dirty="0"/>
              <a:t>Example: </a:t>
            </a:r>
            <a:r>
              <a:rPr lang="en-US" altLang="en-US" dirty="0"/>
              <a:t>The following statements are true about distribution lines (select all that apply)</a:t>
            </a:r>
          </a:p>
          <a:p>
            <a:pPr marL="914400" lvl="1" indent="-457200">
              <a:spcBef>
                <a:spcPts val="600"/>
              </a:spcBef>
              <a:spcAft>
                <a:spcPts val="600"/>
              </a:spcAft>
              <a:buFont typeface="+mj-lt"/>
              <a:buAutoNum type="alphaLcParenR"/>
            </a:pPr>
            <a:r>
              <a:rPr lang="en-US" altLang="en-US" dirty="0"/>
              <a:t>Secondary circuits can run under primary circuits on the same pole</a:t>
            </a:r>
          </a:p>
          <a:p>
            <a:pPr marL="914400" lvl="1" indent="-457200">
              <a:spcBef>
                <a:spcPts val="600"/>
              </a:spcBef>
              <a:spcAft>
                <a:spcPts val="600"/>
              </a:spcAft>
              <a:buFont typeface="+mj-lt"/>
              <a:buAutoNum type="alphaLcParenR"/>
            </a:pPr>
            <a:r>
              <a:rPr lang="en-US" altLang="en-US" dirty="0"/>
              <a:t>Neutral conductors are always placed under the energized conductors to ensure linemen safety</a:t>
            </a:r>
          </a:p>
          <a:p>
            <a:pPr marL="914400" lvl="1" indent="-457200">
              <a:spcBef>
                <a:spcPts val="600"/>
              </a:spcBef>
              <a:spcAft>
                <a:spcPts val="600"/>
              </a:spcAft>
              <a:buFont typeface="+mj-lt"/>
              <a:buAutoNum type="alphaLcParenR"/>
            </a:pPr>
            <a:r>
              <a:rPr lang="en-US" altLang="en-US" dirty="0"/>
              <a:t>Neutral conductors play an essential role in the protection of equipment during faults.</a:t>
            </a:r>
          </a:p>
          <a:p>
            <a:pPr marL="914400" lvl="1" indent="-457200">
              <a:spcBef>
                <a:spcPts val="600"/>
              </a:spcBef>
              <a:spcAft>
                <a:spcPts val="600"/>
              </a:spcAft>
              <a:buFont typeface="+mj-lt"/>
              <a:buAutoNum type="alphaLcParenR"/>
            </a:pPr>
            <a:r>
              <a:rPr lang="en-US" altLang="en-US" dirty="0"/>
              <a:t>Poles should not be made of metal because the poles themselves could conduct electricity</a:t>
            </a:r>
          </a:p>
          <a:p>
            <a:pPr>
              <a:spcAft>
                <a:spcPts val="600"/>
              </a:spcAft>
            </a:pPr>
            <a:endParaRPr lang="en-US" altLang="en-US" b="1" dirty="0"/>
          </a:p>
        </p:txBody>
      </p:sp>
      <p:sp>
        <p:nvSpPr>
          <p:cNvPr id="7" name="TextBox 5">
            <a:extLst>
              <a:ext uri="{FF2B5EF4-FFF2-40B4-BE49-F238E27FC236}">
                <a16:creationId xmlns:a16="http://schemas.microsoft.com/office/drawing/2014/main" id="{CDBC4EAD-674D-5241-8131-BAB11AEDD92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93D56743-1F9B-0C40-8303-D3B3BAF00317}"/>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56390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27651"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Conductors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765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1A468A5-C57E-4B4E-BFFB-D74ADE4A1EAD}" type="slidenum">
              <a:rPr lang="en-US" altLang="en-US" sz="2400" smtClean="0">
                <a:solidFill>
                  <a:schemeClr val="tx1"/>
                </a:solidFill>
                <a:latin typeface="Arial" panose="020B0604020202020204" pitchFamily="34" charset="0"/>
              </a:rPr>
              <a:pPr algn="r">
                <a:spcBef>
                  <a:spcPct val="0"/>
                </a:spcBef>
                <a:spcAft>
                  <a:spcPct val="0"/>
                </a:spcAft>
                <a:buClrTx/>
                <a:buFontTx/>
                <a:buNone/>
              </a:pPr>
              <a:t>19</a:t>
            </a:fld>
            <a:endParaRPr lang="en-US" altLang="en-US" sz="2400">
              <a:solidFill>
                <a:schemeClr val="tx1"/>
              </a:solidFill>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9388" y="768350"/>
            <a:ext cx="8461375" cy="581025"/>
          </a:xfrm>
        </p:spPr>
        <p:txBody>
          <a:bodyPr/>
          <a:lstStyle/>
          <a:p>
            <a:pPr eaLnBrk="1" hangingPunct="1"/>
            <a:r>
              <a:rPr lang="en-US" altLang="en-US">
                <a:latin typeface="Arial" panose="020B0604020202020204" pitchFamily="34" charset="0"/>
              </a:rPr>
              <a:t>Outline</a:t>
            </a:r>
          </a:p>
        </p:txBody>
      </p:sp>
      <p:sp>
        <p:nvSpPr>
          <p:cNvPr id="14339" name="Rectangle 3"/>
          <p:cNvSpPr>
            <a:spLocks noGrp="1" noChangeArrowheads="1"/>
          </p:cNvSpPr>
          <p:nvPr>
            <p:ph idx="1"/>
          </p:nvPr>
        </p:nvSpPr>
        <p:spPr>
          <a:xfrm>
            <a:off x="179388" y="1350963"/>
            <a:ext cx="8702675" cy="4079875"/>
          </a:xfrm>
        </p:spPr>
        <p:txBody>
          <a:bodyPr/>
          <a:lstStyle/>
          <a:p>
            <a:pPr eaLnBrk="1" hangingPunct="1">
              <a:spcBef>
                <a:spcPct val="0"/>
              </a:spcBef>
              <a:spcAft>
                <a:spcPct val="0"/>
              </a:spcAft>
              <a:defRPr/>
            </a:pPr>
            <a:r>
              <a:rPr lang="en-US" altLang="en-US" sz="2800" b="1" dirty="0">
                <a:latin typeface="Arial" charset="0"/>
                <a:cs typeface="Arial" charset="0"/>
              </a:rPr>
              <a:t>Module #1:    </a:t>
            </a:r>
            <a:br>
              <a:rPr lang="en-US" altLang="en-US" sz="2800" b="1" dirty="0">
                <a:latin typeface="Arial" charset="0"/>
                <a:cs typeface="Arial" charset="0"/>
              </a:rPr>
            </a:br>
            <a:r>
              <a:rPr lang="en-US" altLang="en-US" sz="2400" dirty="0">
                <a:latin typeface="Arial" charset="0"/>
                <a:cs typeface="Arial" charset="0"/>
              </a:rPr>
              <a:t>Cost and construction of overhead lines</a:t>
            </a:r>
          </a:p>
          <a:p>
            <a:pPr marL="0" indent="0" eaLnBrk="1" hangingPunct="1">
              <a:spcBef>
                <a:spcPct val="0"/>
              </a:spcBef>
              <a:spcAft>
                <a:spcPct val="0"/>
              </a:spcAft>
              <a:buFontTx/>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#2:  </a:t>
            </a:r>
            <a:br>
              <a:rPr lang="en-US" altLang="en-US" sz="2800" b="1" dirty="0">
                <a:latin typeface="Arial" charset="0"/>
                <a:cs typeface="Arial" charset="0"/>
              </a:rPr>
            </a:br>
            <a:r>
              <a:rPr lang="en-US" altLang="en-US" sz="2400" dirty="0">
                <a:latin typeface="Arial" charset="0"/>
                <a:cs typeface="Arial" charset="0"/>
              </a:rPr>
              <a:t>Conductors</a:t>
            </a:r>
          </a:p>
          <a:p>
            <a:pPr marL="0" indent="0" eaLnBrk="1" hangingPunct="1">
              <a:spcBef>
                <a:spcPct val="0"/>
              </a:spcBef>
              <a:spcAft>
                <a:spcPct val="0"/>
              </a:spcAft>
              <a:buFontTx/>
              <a:buNone/>
              <a:defRPr/>
            </a:pPr>
            <a:endParaRPr lang="en-US" altLang="en-US" sz="2400"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#3:  </a:t>
            </a:r>
            <a:br>
              <a:rPr lang="en-US" altLang="en-US" sz="2800" b="1">
                <a:latin typeface="Arial" charset="0"/>
                <a:cs typeface="Arial" charset="0"/>
              </a:rPr>
            </a:br>
            <a:r>
              <a:rPr lang="en-US" altLang="en-US" sz="2400">
                <a:latin typeface="Arial" charset="0"/>
                <a:cs typeface="Arial" charset="0"/>
              </a:rPr>
              <a:t>Untransposed </a:t>
            </a:r>
            <a:r>
              <a:rPr lang="en-US" altLang="en-US" sz="2400" dirty="0">
                <a:latin typeface="Arial" charset="0"/>
                <a:cs typeface="Arial" charset="0"/>
              </a:rPr>
              <a:t>Distribution Lines</a:t>
            </a:r>
          </a:p>
          <a:p>
            <a:pPr marL="0" indent="0" eaLnBrk="1" hangingPunct="1">
              <a:spcBef>
                <a:spcPct val="0"/>
              </a:spcBef>
              <a:spcAft>
                <a:spcPct val="0"/>
              </a:spcAft>
              <a:buFontTx/>
              <a:buNone/>
              <a:defRPr/>
            </a:pPr>
            <a:endParaRPr lang="en-US" altLang="en-US" sz="2000" b="1" dirty="0">
              <a:latin typeface="Arial" charset="0"/>
              <a:cs typeface="Arial" charset="0"/>
            </a:endParaRPr>
          </a:p>
          <a:p>
            <a:pPr eaLnBrk="1" hangingPunct="1">
              <a:spcBef>
                <a:spcPct val="0"/>
              </a:spcBef>
              <a:spcAft>
                <a:spcPct val="0"/>
              </a:spcAft>
              <a:defRPr/>
            </a:pPr>
            <a:r>
              <a:rPr lang="en-US" altLang="en-US" sz="2800" b="1" dirty="0">
                <a:latin typeface="Arial" charset="0"/>
                <a:cs typeface="Arial" charset="0"/>
              </a:rPr>
              <a:t>Module #4:  </a:t>
            </a:r>
            <a:br>
              <a:rPr lang="en-US" altLang="en-US" sz="2400" b="1" dirty="0">
                <a:latin typeface="Arial" charset="0"/>
                <a:cs typeface="Arial" charset="0"/>
              </a:rPr>
            </a:br>
            <a:r>
              <a:rPr lang="en-US" altLang="en-US" sz="2400" dirty="0">
                <a:latin typeface="Arial" charset="0"/>
                <a:cs typeface="Arial" charset="0"/>
              </a:rPr>
              <a:t>Carson’s Equations</a:t>
            </a:r>
            <a:br>
              <a:rPr lang="en-US" altLang="en-US" sz="2000" b="1" dirty="0">
                <a:latin typeface="Arial" charset="0"/>
                <a:cs typeface="Arial" charset="0"/>
              </a:rPr>
            </a:br>
            <a:endParaRPr lang="en-US" altLang="en-US" sz="2000" dirty="0">
              <a:latin typeface="Arial" charset="0"/>
              <a:cs typeface="Arial" charset="0"/>
            </a:endParaRPr>
          </a:p>
        </p:txBody>
      </p:sp>
      <p:sp>
        <p:nvSpPr>
          <p:cNvPr id="17412"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dirty="0">
                <a:latin typeface="Times New Roman" panose="02020603050405020304" pitchFamily="18" charset="0"/>
              </a:rPr>
              <a:t>Lecture Outline</a:t>
            </a:r>
          </a:p>
        </p:txBody>
      </p:sp>
      <p:sp>
        <p:nvSpPr>
          <p:cNvPr id="17413"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61448736-E33D-4692-8747-7BE210BE8A10}" type="slidenum">
              <a:rPr lang="en-US" altLang="en-US" sz="2400" smtClean="0">
                <a:solidFill>
                  <a:schemeClr val="tx1"/>
                </a:solidFill>
                <a:latin typeface="Arial" panose="020B0604020202020204" pitchFamily="34" charset="0"/>
              </a:rPr>
              <a:pPr algn="r">
                <a:spcBef>
                  <a:spcPct val="0"/>
                </a:spcBef>
                <a:spcAft>
                  <a:spcPct val="0"/>
                </a:spcAft>
                <a:buClrTx/>
                <a:buFontTx/>
                <a:buNone/>
              </a:pPr>
              <a:t>2</a:t>
            </a:fld>
            <a:endParaRPr lang="en-US" altLang="en-US" sz="240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20</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1" y="1572317"/>
            <a:ext cx="8485559" cy="2677656"/>
          </a:xfrm>
          <a:prstGeom prst="rect">
            <a:avLst/>
          </a:prstGeom>
        </p:spPr>
        <p:txBody>
          <a:bodyPr wrap="square">
            <a:spAutoFit/>
          </a:bodyPr>
          <a:lstStyle/>
          <a:p>
            <a:pPr marL="342900" indent="-342900">
              <a:buFont typeface="Arial" panose="020B0604020202020204" pitchFamily="34" charset="0"/>
              <a:buChar char="•"/>
            </a:pPr>
            <a:r>
              <a:rPr lang="en-US" dirty="0">
                <a:latin typeface="Anonymous-164"/>
              </a:rPr>
              <a:t>A </a:t>
            </a:r>
            <a:r>
              <a:rPr lang="en-US" b="1" dirty="0">
                <a:latin typeface="Anonymous-165"/>
              </a:rPr>
              <a:t>wire</a:t>
            </a:r>
            <a:r>
              <a:rPr lang="en-US" i="1" dirty="0">
                <a:latin typeface="Anonymous-165"/>
              </a:rPr>
              <a:t> </a:t>
            </a:r>
            <a:r>
              <a:rPr lang="en-US" dirty="0">
                <a:latin typeface="Anonymous-164"/>
              </a:rPr>
              <a:t>is metal drawn or rolled to long lengths, normally understood to be a solid wire. Wires may or may not be insulated.</a:t>
            </a:r>
          </a:p>
          <a:p>
            <a:pPr marL="342900" indent="-342900">
              <a:buFont typeface="Arial" panose="020B0604020202020204" pitchFamily="34" charset="0"/>
              <a:buChar char="•"/>
            </a:pPr>
            <a:r>
              <a:rPr lang="en-US" dirty="0"/>
              <a:t>A </a:t>
            </a:r>
            <a:r>
              <a:rPr lang="en-US" b="1" dirty="0"/>
              <a:t>conductor</a:t>
            </a:r>
            <a:r>
              <a:rPr lang="en-US" i="1" dirty="0"/>
              <a:t> </a:t>
            </a:r>
            <a:r>
              <a:rPr lang="en-US" dirty="0"/>
              <a:t>is one or more wires suitable for carrying electric current.</a:t>
            </a:r>
          </a:p>
          <a:p>
            <a:endParaRPr lang="en-US" dirty="0"/>
          </a:p>
          <a:p>
            <a:pPr algn="ctr"/>
            <a:r>
              <a:rPr lang="en-US" b="1" dirty="0"/>
              <a:t>Note: Often times wire is used to mean conductor</a:t>
            </a:r>
          </a:p>
        </p:txBody>
      </p:sp>
      <p:sp>
        <p:nvSpPr>
          <p:cNvPr id="5" name="Rectangle 4"/>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
        <p:nvSpPr>
          <p:cNvPr id="7" name="TextBox 5">
            <a:extLst>
              <a:ext uri="{FF2B5EF4-FFF2-40B4-BE49-F238E27FC236}">
                <a16:creationId xmlns:a16="http://schemas.microsoft.com/office/drawing/2014/main" id="{5B3F1AA5-A7C0-B244-B8C0-A07781995B3A}"/>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21</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1" y="1572317"/>
            <a:ext cx="8485559" cy="3508653"/>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dirty="0"/>
              <a:t>Most conductors are either </a:t>
            </a:r>
            <a:r>
              <a:rPr lang="en-US" u="sng" dirty="0"/>
              <a:t>aluminum</a:t>
            </a:r>
            <a:r>
              <a:rPr lang="en-US" dirty="0"/>
              <a:t> or </a:t>
            </a:r>
            <a:r>
              <a:rPr lang="en-US" u="sng" dirty="0"/>
              <a:t>copper</a:t>
            </a:r>
            <a:r>
              <a:rPr lang="en-US" dirty="0"/>
              <a:t>.</a:t>
            </a:r>
          </a:p>
          <a:p>
            <a:pPr marL="800100" lvl="1" indent="-342900">
              <a:spcBef>
                <a:spcPts val="600"/>
              </a:spcBef>
              <a:spcAft>
                <a:spcPts val="600"/>
              </a:spcAft>
              <a:buFont typeface="Arial" panose="020B0604020202020204" pitchFamily="34" charset="0"/>
              <a:buChar char="•"/>
            </a:pPr>
            <a:r>
              <a:rPr lang="en-US" dirty="0"/>
              <a:t>Utilities use aluminum for almost all new overhead installations. </a:t>
            </a:r>
          </a:p>
          <a:p>
            <a:pPr marL="800100" lvl="1" indent="-342900">
              <a:spcBef>
                <a:spcPts val="600"/>
              </a:spcBef>
              <a:spcAft>
                <a:spcPts val="600"/>
              </a:spcAft>
              <a:buFont typeface="Arial" panose="020B0604020202020204" pitchFamily="34" charset="0"/>
              <a:buChar char="•"/>
            </a:pPr>
            <a:r>
              <a:rPr lang="en-US" dirty="0"/>
              <a:t>Aluminum is lighter and less expensive for a given current-carrying capability. </a:t>
            </a:r>
          </a:p>
          <a:p>
            <a:pPr marL="800100" lvl="1" indent="-342900">
              <a:spcBef>
                <a:spcPts val="600"/>
              </a:spcBef>
              <a:spcAft>
                <a:spcPts val="600"/>
              </a:spcAft>
              <a:buFont typeface="Arial" panose="020B0604020202020204" pitchFamily="34" charset="0"/>
              <a:buChar char="•"/>
            </a:pPr>
            <a:r>
              <a:rPr lang="en-US" dirty="0"/>
              <a:t>Copper was installed more in the past, so significant lengths of copper are still in service on overhead circuits.</a:t>
            </a:r>
            <a:endParaRPr lang="en-US" b="1" dirty="0"/>
          </a:p>
        </p:txBody>
      </p:sp>
      <p:sp>
        <p:nvSpPr>
          <p:cNvPr id="7" name="TextBox 5">
            <a:extLst>
              <a:ext uri="{FF2B5EF4-FFF2-40B4-BE49-F238E27FC236}">
                <a16:creationId xmlns:a16="http://schemas.microsoft.com/office/drawing/2014/main" id="{DA2EC16A-41BA-294D-9B3D-D2FDF311DF5B}"/>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B06BB65-913F-D241-8197-3ACB4383F27E}"/>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84612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22</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1" y="1572317"/>
            <a:ext cx="8485559" cy="4616648"/>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dirty="0"/>
              <a:t>Aluminum for power conductors is alloy 1350, which is 99.5% pure and has a minimum conductivity of 61.0% IACS (5.8001 x 10</a:t>
            </a:r>
            <a:r>
              <a:rPr lang="en-US" baseline="30000" dirty="0"/>
              <a:t>7</a:t>
            </a:r>
            <a:r>
              <a:rPr lang="en-US" dirty="0"/>
              <a:t> S/m)</a:t>
            </a:r>
          </a:p>
          <a:p>
            <a:pPr marL="342900" indent="-342900">
              <a:spcBef>
                <a:spcPts val="600"/>
              </a:spcBef>
              <a:spcAft>
                <a:spcPts val="600"/>
              </a:spcAft>
              <a:buFont typeface="Arial" panose="020B0604020202020204" pitchFamily="34" charset="0"/>
              <a:buChar char="•"/>
            </a:pPr>
            <a:r>
              <a:rPr lang="en-US" dirty="0"/>
              <a:t>Pure aluminum melts at 660</a:t>
            </a:r>
            <a:r>
              <a:rPr lang="en-US" dirty="0">
                <a:cs typeface="Arial" panose="020B0604020202020204" pitchFamily="34" charset="0"/>
              </a:rPr>
              <a:t>˚C</a:t>
            </a:r>
            <a:r>
              <a:rPr lang="en-US" dirty="0"/>
              <a:t>. Aluminum starts to anneal (soften and lose strength) above 100</a:t>
            </a:r>
            <a:r>
              <a:rPr lang="en-US" dirty="0">
                <a:cs typeface="Arial" panose="020B0604020202020204" pitchFamily="34" charset="0"/>
              </a:rPr>
              <a:t>˚C</a:t>
            </a:r>
          </a:p>
          <a:p>
            <a:pPr marL="342900" indent="-342900">
              <a:spcBef>
                <a:spcPts val="600"/>
              </a:spcBef>
              <a:spcAft>
                <a:spcPts val="600"/>
              </a:spcAft>
              <a:buFont typeface="Arial" panose="020B0604020202020204" pitchFamily="34" charset="0"/>
              <a:buChar char="•"/>
            </a:pPr>
            <a:r>
              <a:rPr lang="en-US" dirty="0"/>
              <a:t>It has good corrosion resistance</a:t>
            </a:r>
          </a:p>
          <a:p>
            <a:pPr marL="800100" lvl="1" indent="-342900">
              <a:spcBef>
                <a:spcPts val="600"/>
              </a:spcBef>
              <a:spcAft>
                <a:spcPts val="600"/>
              </a:spcAft>
              <a:buFont typeface="Arial" panose="020B0604020202020204" pitchFamily="34" charset="0"/>
              <a:buChar char="•"/>
            </a:pPr>
            <a:r>
              <a:rPr lang="en-US" sz="2000" dirty="0"/>
              <a:t>When exposed to the atmosphere, aluminum oxidizes, and this thin, invisible film of aluminum oxide protects against most chemicals, weathering conditions, and even acids. Aluminum can corrode quickly through electrical contact with copper or steel. This galvanic corrosion (dissimilar metals corrosion) accelerates in the presence of salts.</a:t>
            </a:r>
            <a:endParaRPr lang="en-US" sz="2000" b="1" dirty="0"/>
          </a:p>
        </p:txBody>
      </p:sp>
      <p:sp>
        <p:nvSpPr>
          <p:cNvPr id="7" name="TextBox 5">
            <a:extLst>
              <a:ext uri="{FF2B5EF4-FFF2-40B4-BE49-F238E27FC236}">
                <a16:creationId xmlns:a16="http://schemas.microsoft.com/office/drawing/2014/main" id="{727C72A3-2188-7943-97D3-783E016DCF7B}"/>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197A06D-07ED-3443-AA90-70997383B0C4}"/>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584541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23</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396504" y="2969568"/>
            <a:ext cx="8485559" cy="830997"/>
          </a:xfrm>
          <a:prstGeom prst="rect">
            <a:avLst/>
          </a:prstGeom>
        </p:spPr>
        <p:txBody>
          <a:bodyPr wrap="square">
            <a:spAutoFit/>
          </a:bodyPr>
          <a:lstStyle/>
          <a:p>
            <a:r>
              <a:rPr lang="en-US" b="1" dirty="0"/>
              <a:t>Several variations of aluminum conductors are available, and are covered over the next few slides.</a:t>
            </a:r>
          </a:p>
        </p:txBody>
      </p:sp>
      <p:sp>
        <p:nvSpPr>
          <p:cNvPr id="8" name="TextBox 5">
            <a:extLst>
              <a:ext uri="{FF2B5EF4-FFF2-40B4-BE49-F238E27FC236}">
                <a16:creationId xmlns:a16="http://schemas.microsoft.com/office/drawing/2014/main" id="{BC8D066B-2FFF-5F47-91EE-F68C8240639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5BD2203-4DD4-1C4C-9535-573332802A60}"/>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2510191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24</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239341" y="2898685"/>
            <a:ext cx="8485559" cy="1569660"/>
          </a:xfrm>
          <a:prstGeom prst="rect">
            <a:avLst/>
          </a:prstGeom>
        </p:spPr>
        <p:txBody>
          <a:bodyPr wrap="square">
            <a:spAutoFit/>
          </a:bodyPr>
          <a:lstStyle/>
          <a:p>
            <a:r>
              <a:rPr lang="pt-BR" b="1" i="1" dirty="0"/>
              <a:t>AAC</a:t>
            </a:r>
            <a:r>
              <a:rPr lang="pt-BR" i="1" dirty="0"/>
              <a:t> — </a:t>
            </a:r>
            <a:r>
              <a:rPr lang="pt-BR" b="1" i="1" u="sng" dirty="0"/>
              <a:t>all-aluminum conductor</a:t>
            </a:r>
            <a:r>
              <a:rPr lang="pt-BR" i="1" u="sng" dirty="0"/>
              <a:t>:</a:t>
            </a:r>
          </a:p>
          <a:p>
            <a:endParaRPr lang="pt-BR" i="1" u="sng" dirty="0"/>
          </a:p>
          <a:p>
            <a:r>
              <a:rPr lang="pt-BR" dirty="0"/>
              <a:t> Aluminum grade 1350-H19 AAC </a:t>
            </a:r>
            <a:r>
              <a:rPr lang="en-US" dirty="0"/>
              <a:t>has the highest conductivity-to-weight ratio of all overhead conductors.</a:t>
            </a:r>
          </a:p>
        </p:txBody>
      </p:sp>
      <p:sp>
        <p:nvSpPr>
          <p:cNvPr id="7" name="TextBox 5">
            <a:extLst>
              <a:ext uri="{FF2B5EF4-FFF2-40B4-BE49-F238E27FC236}">
                <a16:creationId xmlns:a16="http://schemas.microsoft.com/office/drawing/2014/main" id="{35EED427-BEFA-964B-91ED-5584E0C43C4E}"/>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9894D7A-EAA1-1B45-B6D7-5E8F09AA295B}"/>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222286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25</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271997" y="951814"/>
            <a:ext cx="8485559" cy="5801588"/>
          </a:xfrm>
          <a:prstGeom prst="rect">
            <a:avLst/>
          </a:prstGeom>
        </p:spPr>
        <p:txBody>
          <a:bodyPr wrap="square">
            <a:spAutoFit/>
          </a:bodyPr>
          <a:lstStyle/>
          <a:p>
            <a:r>
              <a:rPr lang="en-US" b="1" i="1" dirty="0"/>
              <a:t>ACSR</a:t>
            </a:r>
            <a:r>
              <a:rPr lang="en-US" i="1" dirty="0"/>
              <a:t> — </a:t>
            </a:r>
            <a:r>
              <a:rPr lang="en-US" b="1" i="1" u="sng" dirty="0"/>
              <a:t>aluminum conductor, steel reinforced</a:t>
            </a:r>
            <a:r>
              <a:rPr lang="en-US" b="1" i="1" dirty="0"/>
              <a:t>:</a:t>
            </a:r>
            <a:endParaRPr lang="en-US" dirty="0"/>
          </a:p>
          <a:p>
            <a:endParaRPr lang="en-US" dirty="0"/>
          </a:p>
          <a:p>
            <a:pPr marL="342900" indent="-342900">
              <a:spcBef>
                <a:spcPts val="600"/>
              </a:spcBef>
              <a:spcAft>
                <a:spcPts val="600"/>
              </a:spcAft>
              <a:buFont typeface="Arial" panose="020B0604020202020204" pitchFamily="34" charset="0"/>
              <a:buChar char="•"/>
            </a:pPr>
            <a:r>
              <a:rPr lang="en-US" dirty="0"/>
              <a:t>Because of its high mechanical strength-to-weight ratio, ACSR has equivalent or higher ampacity for the same size conductor (the </a:t>
            </a:r>
            <a:r>
              <a:rPr lang="en-US" dirty="0" err="1"/>
              <a:t>kcmil</a:t>
            </a:r>
            <a:r>
              <a:rPr lang="en-US" dirty="0"/>
              <a:t> size designation is determined by the cross-sectional area of the aluminum; the steel is neglected). </a:t>
            </a:r>
          </a:p>
          <a:p>
            <a:pPr marL="342900" indent="-342900">
              <a:spcBef>
                <a:spcPts val="600"/>
              </a:spcBef>
              <a:spcAft>
                <a:spcPts val="600"/>
              </a:spcAft>
              <a:buFont typeface="Arial" panose="020B0604020202020204" pitchFamily="34" charset="0"/>
              <a:buChar char="•"/>
            </a:pPr>
            <a:r>
              <a:rPr lang="en-US" dirty="0"/>
              <a:t>The steel adds extra weight, normally 11 to 18% of the weight of the conductor. Several different stranding's are available to provide different strength levels. </a:t>
            </a:r>
          </a:p>
          <a:p>
            <a:pPr marL="342900" indent="-342900">
              <a:spcBef>
                <a:spcPts val="600"/>
              </a:spcBef>
              <a:spcAft>
                <a:spcPts val="600"/>
              </a:spcAft>
              <a:buFont typeface="Arial" panose="020B0604020202020204" pitchFamily="34" charset="0"/>
              <a:buChar char="•"/>
            </a:pPr>
            <a:r>
              <a:rPr lang="en-US" dirty="0"/>
              <a:t>Common distribution sizes of ACSR have twice the breaking strength of AAC. High strength means the conductor can withstand higher ice and wind loads.</a:t>
            </a:r>
          </a:p>
          <a:p>
            <a:pPr marL="342900" indent="-342900">
              <a:spcBef>
                <a:spcPts val="600"/>
              </a:spcBef>
              <a:spcAft>
                <a:spcPts val="600"/>
              </a:spcAft>
              <a:buFont typeface="Arial" panose="020B0604020202020204" pitchFamily="34" charset="0"/>
              <a:buChar char="•"/>
            </a:pPr>
            <a:r>
              <a:rPr lang="en-US" dirty="0"/>
              <a:t>Trees are less likely to break this conductor. </a:t>
            </a:r>
            <a:endParaRPr lang="en-US" sz="2000" b="1" dirty="0"/>
          </a:p>
        </p:txBody>
      </p:sp>
    </p:spTree>
    <p:extLst>
      <p:ext uri="{BB962C8B-B14F-4D97-AF65-F5344CB8AC3E}">
        <p14:creationId xmlns:p14="http://schemas.microsoft.com/office/powerpoint/2010/main" val="134492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95797" y="2192785"/>
            <a:ext cx="8485559" cy="2539157"/>
          </a:xfrm>
          <a:prstGeom prst="rect">
            <a:avLst/>
          </a:prstGeom>
        </p:spPr>
        <p:txBody>
          <a:bodyPr wrap="square">
            <a:spAutoFit/>
          </a:bodyPr>
          <a:lstStyle/>
          <a:p>
            <a:r>
              <a:rPr lang="en-US" b="1" i="1" dirty="0"/>
              <a:t>AAAC</a:t>
            </a:r>
            <a:r>
              <a:rPr lang="en-US" i="1" dirty="0"/>
              <a:t> — </a:t>
            </a:r>
            <a:r>
              <a:rPr lang="en-US" b="1" i="1" u="sng" dirty="0"/>
              <a:t>all-aluminum alloy conductor:</a:t>
            </a:r>
          </a:p>
          <a:p>
            <a:endParaRPr lang="en-US" i="1" dirty="0"/>
          </a:p>
          <a:p>
            <a:pPr marL="342900" indent="-342900">
              <a:spcBef>
                <a:spcPts val="600"/>
              </a:spcBef>
              <a:spcAft>
                <a:spcPts val="600"/>
              </a:spcAft>
              <a:buFont typeface="Arial" panose="020B0604020202020204" pitchFamily="34" charset="0"/>
              <a:buChar char="•"/>
            </a:pPr>
            <a:r>
              <a:rPr lang="en-US" dirty="0"/>
              <a:t>This alloy of aluminum, the 6201-T81 alloy, has high strength and equivalent ampacities of AAC or ACSR. </a:t>
            </a:r>
          </a:p>
          <a:p>
            <a:pPr marL="342900" indent="-342900">
              <a:spcBef>
                <a:spcPts val="600"/>
              </a:spcBef>
              <a:spcAft>
                <a:spcPts val="600"/>
              </a:spcAft>
              <a:buFont typeface="Arial" panose="020B0604020202020204" pitchFamily="34" charset="0"/>
              <a:buChar char="•"/>
            </a:pPr>
            <a:r>
              <a:rPr lang="en-US" dirty="0"/>
              <a:t>AAAC finds good use in coastal areas where use of ACSR is prohibited because of excessive corrosion.</a:t>
            </a:r>
          </a:p>
        </p:txBody>
      </p:sp>
      <p:sp>
        <p:nvSpPr>
          <p:cNvPr id="7" name="TextBox 5">
            <a:extLst>
              <a:ext uri="{FF2B5EF4-FFF2-40B4-BE49-F238E27FC236}">
                <a16:creationId xmlns:a16="http://schemas.microsoft.com/office/drawing/2014/main" id="{1A4312AC-13DC-A342-9249-6D416C4D2EE4}"/>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DACC7F7-41C1-CF4F-A2F9-CD3BDA1DB69D}"/>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41224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1026" name="Picture 2">
            <a:extLst>
              <a:ext uri="{FF2B5EF4-FFF2-40B4-BE49-F238E27FC236}">
                <a16:creationId xmlns:a16="http://schemas.microsoft.com/office/drawing/2014/main" id="{12C1E066-D591-9A00-01F9-D00FC3076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011" y="1099200"/>
            <a:ext cx="6094502" cy="48756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855A61-345D-8708-8DE0-0F69983216CC}"/>
              </a:ext>
            </a:extLst>
          </p:cNvPr>
          <p:cNvSpPr txBox="1"/>
          <p:nvPr/>
        </p:nvSpPr>
        <p:spPr>
          <a:xfrm>
            <a:off x="1912385" y="6062246"/>
            <a:ext cx="5410840" cy="338554"/>
          </a:xfrm>
          <a:prstGeom prst="rect">
            <a:avLst/>
          </a:prstGeom>
          <a:noFill/>
        </p:spPr>
        <p:txBody>
          <a:bodyPr wrap="none" rtlCol="0">
            <a:spAutoFit/>
          </a:bodyPr>
          <a:lstStyle/>
          <a:p>
            <a:r>
              <a:rPr lang="en-US" sz="1600" b="1" dirty="0"/>
              <a:t>ACSR conductor (left) and AAAC conductor (right) [1]</a:t>
            </a:r>
          </a:p>
        </p:txBody>
      </p:sp>
    </p:spTree>
    <p:extLst>
      <p:ext uri="{BB962C8B-B14F-4D97-AF65-F5344CB8AC3E}">
        <p14:creationId xmlns:p14="http://schemas.microsoft.com/office/powerpoint/2010/main" val="2604660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28</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1" y="2073047"/>
            <a:ext cx="8485559" cy="3277820"/>
          </a:xfrm>
          <a:prstGeom prst="rect">
            <a:avLst/>
          </a:prstGeom>
        </p:spPr>
        <p:txBody>
          <a:bodyPr wrap="square">
            <a:spAutoFit/>
          </a:bodyPr>
          <a:lstStyle/>
          <a:p>
            <a:endParaRPr lang="en-US" dirty="0"/>
          </a:p>
          <a:p>
            <a:r>
              <a:rPr lang="en-US" b="1" i="1" dirty="0"/>
              <a:t>ACAR</a:t>
            </a:r>
            <a:r>
              <a:rPr lang="en-US" i="1" dirty="0"/>
              <a:t> — </a:t>
            </a:r>
            <a:r>
              <a:rPr lang="en-US" b="1" i="1" u="sng" dirty="0"/>
              <a:t>aluminum conductor, alloy reinforced:</a:t>
            </a:r>
          </a:p>
          <a:p>
            <a:endParaRPr lang="en-US" i="1" dirty="0"/>
          </a:p>
          <a:p>
            <a:pPr marL="342900" indent="-342900">
              <a:spcBef>
                <a:spcPts val="600"/>
              </a:spcBef>
              <a:spcAft>
                <a:spcPts val="600"/>
              </a:spcAft>
              <a:buFont typeface="Arial" panose="020B0604020202020204" pitchFamily="34" charset="0"/>
              <a:buChar char="•"/>
            </a:pPr>
            <a:r>
              <a:rPr lang="en-US" dirty="0"/>
              <a:t>Strands of aluminum 6201-T81 alloy are used along with standard 1350 aluminum. </a:t>
            </a:r>
          </a:p>
          <a:p>
            <a:pPr marL="342900" indent="-342900">
              <a:spcBef>
                <a:spcPts val="600"/>
              </a:spcBef>
              <a:spcAft>
                <a:spcPts val="600"/>
              </a:spcAft>
              <a:buFont typeface="Arial" panose="020B0604020202020204" pitchFamily="34" charset="0"/>
              <a:buChar char="•"/>
            </a:pPr>
            <a:r>
              <a:rPr lang="en-US" dirty="0"/>
              <a:t>The alloy strands increase the strength of the conductor. The strands of both are the same diameter, so they can be arranged in a variety of configurations.</a:t>
            </a:r>
            <a:endParaRPr lang="en-US" sz="2000" b="1" dirty="0"/>
          </a:p>
        </p:txBody>
      </p:sp>
      <p:sp>
        <p:nvSpPr>
          <p:cNvPr id="7" name="TextBox 5">
            <a:extLst>
              <a:ext uri="{FF2B5EF4-FFF2-40B4-BE49-F238E27FC236}">
                <a16:creationId xmlns:a16="http://schemas.microsoft.com/office/drawing/2014/main" id="{05B943B3-C57C-5940-9123-71239E468BB5}"/>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408FAE6-D9AE-3447-9BA7-C6E84FBD237B}"/>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8675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29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396504" y="2969568"/>
            <a:ext cx="8485559" cy="1200329"/>
          </a:xfrm>
          <a:prstGeom prst="rect">
            <a:avLst/>
          </a:prstGeom>
        </p:spPr>
        <p:txBody>
          <a:bodyPr wrap="square">
            <a:spAutoFit/>
          </a:bodyPr>
          <a:lstStyle/>
          <a:p>
            <a:r>
              <a:rPr lang="en-US" b="1" dirty="0"/>
              <a:t>The characteristics of conductors are readily available and can be used to develop impedance models for lines. AAC characteristics can be seen on the next slide</a:t>
            </a:r>
          </a:p>
        </p:txBody>
      </p:sp>
      <p:sp>
        <p:nvSpPr>
          <p:cNvPr id="8" name="TextBox 5">
            <a:extLst>
              <a:ext uri="{FF2B5EF4-FFF2-40B4-BE49-F238E27FC236}">
                <a16:creationId xmlns:a16="http://schemas.microsoft.com/office/drawing/2014/main" id="{A36D662C-F628-6848-8267-F4205FCD1A25}"/>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B413F458-1F94-944D-BEFD-AC552844E610}"/>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46036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79388" y="1350963"/>
            <a:ext cx="8702675" cy="4079875"/>
          </a:xfrm>
        </p:spPr>
        <p:txBody>
          <a:bodyPr/>
          <a:lstStyle/>
          <a:p>
            <a:pPr eaLnBrk="1" hangingPunct="1">
              <a:spcBef>
                <a:spcPct val="0"/>
              </a:spcBef>
              <a:defRPr/>
            </a:pPr>
            <a:r>
              <a:rPr lang="en-US" altLang="en-US" sz="2800" b="1" dirty="0">
                <a:latin typeface="Arial" charset="0"/>
                <a:cs typeface="Arial" charset="0"/>
              </a:rPr>
              <a:t>Learning Objectives:</a:t>
            </a:r>
          </a:p>
          <a:p>
            <a:pPr lvl="1" eaLnBrk="1" hangingPunct="1">
              <a:spcBef>
                <a:spcPct val="0"/>
              </a:spcBef>
              <a:spcAft>
                <a:spcPts val="600"/>
              </a:spcAft>
              <a:defRPr/>
            </a:pPr>
            <a:r>
              <a:rPr lang="en-US" altLang="en-US" sz="2000" dirty="0">
                <a:latin typeface="Arial" charset="0"/>
                <a:cs typeface="Arial" charset="0"/>
              </a:rPr>
              <a:t>State facts about cost and construction of overhead lines</a:t>
            </a:r>
          </a:p>
          <a:p>
            <a:pPr lvl="1" eaLnBrk="1" hangingPunct="1">
              <a:spcBef>
                <a:spcPct val="0"/>
              </a:spcBef>
              <a:spcAft>
                <a:spcPts val="600"/>
              </a:spcAft>
              <a:defRPr/>
            </a:pPr>
            <a:r>
              <a:rPr lang="en-US" altLang="en-US" sz="2000" dirty="0">
                <a:latin typeface="Arial" charset="0"/>
                <a:cs typeface="Arial" charset="0"/>
              </a:rPr>
              <a:t>Identify common types of conductor </a:t>
            </a:r>
          </a:p>
          <a:p>
            <a:pPr lvl="1" eaLnBrk="1" hangingPunct="1">
              <a:spcBef>
                <a:spcPct val="0"/>
              </a:spcBef>
              <a:spcAft>
                <a:spcPts val="600"/>
              </a:spcAft>
              <a:defRPr/>
            </a:pPr>
            <a:r>
              <a:rPr lang="en-US" altLang="en-US" sz="2000" dirty="0">
                <a:latin typeface="Arial" charset="0"/>
                <a:cs typeface="Arial" charset="0"/>
              </a:rPr>
              <a:t>Read conductor data tables and identify important quantities </a:t>
            </a:r>
          </a:p>
          <a:p>
            <a:pPr lvl="1" eaLnBrk="1" hangingPunct="1">
              <a:spcBef>
                <a:spcPct val="0"/>
              </a:spcBef>
              <a:spcAft>
                <a:spcPts val="600"/>
              </a:spcAft>
              <a:defRPr/>
            </a:pPr>
            <a:r>
              <a:rPr lang="en-US" altLang="en-US" sz="2000" dirty="0">
                <a:latin typeface="Arial" charset="0"/>
                <a:cs typeface="Arial" charset="0"/>
              </a:rPr>
              <a:t>Calculate primitive self and mutual impedances for </a:t>
            </a:r>
            <a:r>
              <a:rPr lang="en-US" altLang="en-US" sz="2000" dirty="0" err="1">
                <a:latin typeface="Arial" charset="0"/>
                <a:cs typeface="Arial" charset="0"/>
              </a:rPr>
              <a:t>untransposed</a:t>
            </a:r>
            <a:r>
              <a:rPr lang="en-US" altLang="en-US" sz="2000" dirty="0">
                <a:latin typeface="Arial" charset="0"/>
                <a:cs typeface="Arial" charset="0"/>
              </a:rPr>
              <a:t> overhead lines by employing Carson’s equations. </a:t>
            </a:r>
          </a:p>
          <a:p>
            <a:pPr lvl="1" eaLnBrk="1" hangingPunct="1">
              <a:spcBef>
                <a:spcPct val="0"/>
              </a:spcBef>
              <a:spcAft>
                <a:spcPts val="600"/>
              </a:spcAft>
              <a:defRPr/>
            </a:pPr>
            <a:endParaRPr lang="en-US" altLang="en-US" sz="2000" dirty="0">
              <a:latin typeface="Arial" charset="0"/>
              <a:cs typeface="Arial" charset="0"/>
            </a:endParaRPr>
          </a:p>
          <a:p>
            <a:pPr marL="457200" lvl="1" indent="0" eaLnBrk="1" hangingPunct="1">
              <a:spcBef>
                <a:spcPct val="0"/>
              </a:spcBef>
              <a:spcAft>
                <a:spcPts val="600"/>
              </a:spcAft>
              <a:buFontTx/>
              <a:buNone/>
              <a:defRPr/>
            </a:pPr>
            <a:br>
              <a:rPr lang="en-US" altLang="en-US" sz="2000" b="1" dirty="0">
                <a:latin typeface="Arial" charset="0"/>
                <a:cs typeface="Arial" charset="0"/>
              </a:rPr>
            </a:br>
            <a:endParaRPr lang="en-US" altLang="en-US" sz="2000" dirty="0">
              <a:latin typeface="Arial" charset="0"/>
              <a:cs typeface="Arial" charset="0"/>
            </a:endParaRPr>
          </a:p>
        </p:txBody>
      </p:sp>
      <p:sp>
        <p:nvSpPr>
          <p:cNvPr id="19459" name="TextBox 5"/>
          <p:cNvSpPr txBox="1">
            <a:spLocks noChangeArrowheads="1"/>
          </p:cNvSpPr>
          <p:nvPr/>
        </p:nvSpPr>
        <p:spPr bwMode="auto">
          <a:xfrm>
            <a:off x="3954463" y="134938"/>
            <a:ext cx="4927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r>
              <a:rPr lang="en-US" altLang="en-US" sz="2400" b="1">
                <a:latin typeface="Times New Roman" panose="02020603050405020304" pitchFamily="18" charset="0"/>
              </a:rPr>
              <a:t>Learning Objectives</a:t>
            </a:r>
          </a:p>
        </p:txBody>
      </p:sp>
      <p:sp>
        <p:nvSpPr>
          <p:cNvPr id="19460"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AE758527-5DC8-43E1-B93C-9498DDCD4DFA}" type="slidenum">
              <a:rPr lang="en-US" altLang="en-US" sz="2400" smtClean="0">
                <a:solidFill>
                  <a:schemeClr val="tx1"/>
                </a:solidFill>
                <a:latin typeface="Arial" panose="020B0604020202020204" pitchFamily="34" charset="0"/>
              </a:rPr>
              <a:pPr algn="r">
                <a:spcBef>
                  <a:spcPct val="0"/>
                </a:spcBef>
                <a:spcAft>
                  <a:spcPct val="0"/>
                </a:spcAft>
                <a:buClrTx/>
                <a:buFontTx/>
                <a:buNone/>
              </a:pPr>
              <a:t>3</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249433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968828" y="865475"/>
            <a:ext cx="7206343" cy="5763925"/>
          </a:xfrm>
          <a:prstGeom prst="rect">
            <a:avLst/>
          </a:prstGeom>
        </p:spPr>
      </p:pic>
      <p:sp>
        <p:nvSpPr>
          <p:cNvPr id="6" name="TextBox 5">
            <a:extLst>
              <a:ext uri="{FF2B5EF4-FFF2-40B4-BE49-F238E27FC236}">
                <a16:creationId xmlns:a16="http://schemas.microsoft.com/office/drawing/2014/main" id="{A663AC1E-E642-D944-9AEF-9F35AD8AD9B5}"/>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C1AD2E3-53E7-5F3F-30B2-4EB5B0AE4E21}"/>
              </a:ext>
            </a:extLst>
          </p:cNvPr>
          <p:cNvSpPr txBox="1"/>
          <p:nvPr/>
        </p:nvSpPr>
        <p:spPr>
          <a:xfrm>
            <a:off x="7968678" y="6396335"/>
            <a:ext cx="1175322" cy="461665"/>
          </a:xfrm>
          <a:prstGeom prst="rect">
            <a:avLst/>
          </a:prstGeom>
          <a:noFill/>
        </p:spPr>
        <p:txBody>
          <a:bodyPr wrap="none" rtlCol="0">
            <a:spAutoFit/>
          </a:bodyPr>
          <a:lstStyle/>
          <a:p>
            <a:r>
              <a:rPr lang="en-US" dirty="0"/>
              <a:t>Ref: [1]</a:t>
            </a:r>
          </a:p>
        </p:txBody>
      </p:sp>
    </p:spTree>
    <p:extLst>
      <p:ext uri="{BB962C8B-B14F-4D97-AF65-F5344CB8AC3E}">
        <p14:creationId xmlns:p14="http://schemas.microsoft.com/office/powerpoint/2010/main" val="756994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31</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11822"/>
            <a:ext cx="8485559" cy="4154984"/>
          </a:xfrm>
          <a:prstGeom prst="rect">
            <a:avLst/>
          </a:prstGeom>
        </p:spPr>
        <p:txBody>
          <a:bodyPr wrap="square">
            <a:spAutoFit/>
          </a:bodyPr>
          <a:lstStyle/>
          <a:p>
            <a:r>
              <a:rPr lang="en-US" b="1" dirty="0"/>
              <a:t>American wire gage (AWG): </a:t>
            </a:r>
          </a:p>
          <a:p>
            <a:endParaRPr lang="en-US" b="1" dirty="0"/>
          </a:p>
          <a:p>
            <a:pPr marL="342900" indent="-342900">
              <a:buFont typeface="Arial" panose="020B0604020202020204" pitchFamily="34" charset="0"/>
              <a:buChar char="•"/>
            </a:pPr>
            <a:r>
              <a:rPr lang="en-US" dirty="0"/>
              <a:t>Smaller wires are normally referred to using the American wire gage (AWG) system. The gage is a numbering scheme that progresses geometrically.</a:t>
            </a:r>
          </a:p>
          <a:p>
            <a:pPr marL="342900" indent="-342900">
              <a:buFont typeface="Arial" panose="020B0604020202020204" pitchFamily="34" charset="0"/>
              <a:buChar char="•"/>
            </a:pPr>
            <a:r>
              <a:rPr lang="en-US" dirty="0"/>
              <a:t>A number 36 solid wire has a defined diameter of 0.005 in. (0.0127cm), and the largest size, a number 0000 (referred to as 4/0 and pronounced “four-ought”) solid wire has a 0.46-in. (1.17-cm) diameter. </a:t>
            </a:r>
          </a:p>
          <a:p>
            <a:pPr marL="342900" indent="-342900">
              <a:buFont typeface="Arial" panose="020B0604020202020204" pitchFamily="34" charset="0"/>
              <a:buChar char="•"/>
            </a:pPr>
            <a:r>
              <a:rPr lang="en-US" dirty="0"/>
              <a:t>The larger gage sizes in sequence of increasing conductor size are: 4, 3, 2, 1, 0 (1/0), 00 (2/0), 000 (3/0), 0000 (4/0).</a:t>
            </a:r>
            <a:endParaRPr lang="en-US" b="1" dirty="0"/>
          </a:p>
        </p:txBody>
      </p:sp>
      <p:sp>
        <p:nvSpPr>
          <p:cNvPr id="7" name="TextBox 5">
            <a:extLst>
              <a:ext uri="{FF2B5EF4-FFF2-40B4-BE49-F238E27FC236}">
                <a16:creationId xmlns:a16="http://schemas.microsoft.com/office/drawing/2014/main" id="{FA789BC5-BC8F-AB4F-889C-C4964AEF1287}"/>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1F746E5-D6E2-6F47-94D8-B5A06DA2BB92}"/>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162363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32</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11822"/>
            <a:ext cx="8485559" cy="3277820"/>
          </a:xfrm>
          <a:prstGeom prst="rect">
            <a:avLst/>
          </a:prstGeom>
        </p:spPr>
        <p:txBody>
          <a:bodyPr wrap="square">
            <a:spAutoFit/>
          </a:bodyPr>
          <a:lstStyle/>
          <a:p>
            <a:r>
              <a:rPr lang="en-US" b="1" dirty="0"/>
              <a:t>American wire gage (AWG): </a:t>
            </a:r>
          </a:p>
          <a:p>
            <a:endParaRPr lang="en-US" b="1" dirty="0"/>
          </a:p>
          <a:p>
            <a:r>
              <a:rPr lang="en-US" dirty="0"/>
              <a:t>Going to the next bigger size (smaller gage number)</a:t>
            </a:r>
          </a:p>
          <a:p>
            <a:r>
              <a:rPr lang="en-US" dirty="0"/>
              <a:t>increases the diameter by 1.1229. Some other useful rules are:</a:t>
            </a:r>
          </a:p>
          <a:p>
            <a:pPr marL="971550" lvl="1" indent="-514350">
              <a:spcBef>
                <a:spcPts val="600"/>
              </a:spcBef>
              <a:spcAft>
                <a:spcPts val="600"/>
              </a:spcAft>
              <a:buFont typeface="+mj-lt"/>
              <a:buAutoNum type="romanLcPeriod"/>
            </a:pPr>
            <a:r>
              <a:rPr lang="en-US" dirty="0"/>
              <a:t>An increase of three gage sizes doubles the area and weight, and halves the dc resistance.</a:t>
            </a:r>
          </a:p>
          <a:p>
            <a:pPr marL="971550" lvl="1" indent="-514350">
              <a:spcBef>
                <a:spcPts val="600"/>
              </a:spcBef>
              <a:spcAft>
                <a:spcPts val="600"/>
              </a:spcAft>
              <a:buFont typeface="+mj-lt"/>
              <a:buAutoNum type="romanLcPeriod"/>
            </a:pPr>
            <a:r>
              <a:rPr lang="en-US" dirty="0"/>
              <a:t>An increase of six gage sizes doubles the diameter.</a:t>
            </a:r>
            <a:endParaRPr lang="en-US" b="1" dirty="0"/>
          </a:p>
        </p:txBody>
      </p:sp>
      <p:sp>
        <p:nvSpPr>
          <p:cNvPr id="7" name="TextBox 5">
            <a:extLst>
              <a:ext uri="{FF2B5EF4-FFF2-40B4-BE49-F238E27FC236}">
                <a16:creationId xmlns:a16="http://schemas.microsoft.com/office/drawing/2014/main" id="{5414B252-FBBA-3540-9F4B-E4F893ED45AE}"/>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8BDA5C0-E427-FC4E-8CA5-7E0B57EE9315}"/>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219618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33</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p:cNvSpPr/>
              <p:nvPr/>
            </p:nvSpPr>
            <p:spPr>
              <a:xfrm>
                <a:off x="184912" y="1566245"/>
                <a:ext cx="8485559" cy="5175840"/>
              </a:xfrm>
              <a:prstGeom prst="rect">
                <a:avLst/>
              </a:prstGeom>
            </p:spPr>
            <p:txBody>
              <a:bodyPr wrap="square">
                <a:spAutoFit/>
              </a:bodyPr>
              <a:lstStyle/>
              <a:p>
                <a:pPr>
                  <a:spcBef>
                    <a:spcPts val="600"/>
                  </a:spcBef>
                  <a:spcAft>
                    <a:spcPts val="600"/>
                  </a:spcAft>
                </a:pPr>
                <a:r>
                  <a:rPr lang="en-US" b="1" dirty="0"/>
                  <a:t>Circular mils: </a:t>
                </a:r>
              </a:p>
              <a:p>
                <a:pPr marL="342900" indent="-342900">
                  <a:spcBef>
                    <a:spcPts val="600"/>
                  </a:spcBef>
                  <a:spcAft>
                    <a:spcPts val="600"/>
                  </a:spcAft>
                  <a:buFont typeface="Arial" panose="020B0604020202020204" pitchFamily="34" charset="0"/>
                  <a:buChar char="•"/>
                </a:pPr>
                <a:r>
                  <a:rPr lang="en-US" dirty="0"/>
                  <a:t>Larger conductors are specified in circular mils of cross-sectional area. </a:t>
                </a:r>
              </a:p>
              <a:p>
                <a:pPr marL="342900" indent="-342900">
                  <a:spcBef>
                    <a:spcPts val="600"/>
                  </a:spcBef>
                  <a:spcAft>
                    <a:spcPts val="600"/>
                  </a:spcAft>
                  <a:buFont typeface="Arial" panose="020B0604020202020204" pitchFamily="34" charset="0"/>
                  <a:buChar char="•"/>
                </a:pPr>
                <a:r>
                  <a:rPr lang="en-US" dirty="0"/>
                  <a:t>One circular mil is the area of a circle with a diameter of one mil (one mil is one thousandth of an inch). </a:t>
                </a:r>
              </a:p>
              <a:p>
                <a:pPr marL="342900" indent="-342900">
                  <a:spcBef>
                    <a:spcPts val="600"/>
                  </a:spcBef>
                  <a:spcAft>
                    <a:spcPts val="600"/>
                  </a:spcAft>
                  <a:buFont typeface="Arial" panose="020B0604020202020204" pitchFamily="34" charset="0"/>
                  <a:buChar char="•"/>
                </a:pPr>
                <a:r>
                  <a:rPr lang="en-US" dirty="0"/>
                  <a:t>Conductor sizes are often given in </a:t>
                </a:r>
                <a:r>
                  <a:rPr lang="en-US" dirty="0" err="1"/>
                  <a:t>kcmil</a:t>
                </a:r>
                <a:r>
                  <a:rPr lang="en-US" dirty="0"/>
                  <a:t>, thousands of circular mils. In the past, the abbreviation MCM was used, which also means thousands of circular mils (M is thousands, not mega, in this case).</a:t>
                </a:r>
              </a:p>
              <a:p>
                <a:pPr marL="342900" indent="-342900">
                  <a:spcBef>
                    <a:spcPts val="600"/>
                  </a:spcBef>
                  <a:spcAft>
                    <a:spcPts val="600"/>
                  </a:spcAft>
                  <a:buFont typeface="Arial" panose="020B0604020202020204" pitchFamily="34" charset="0"/>
                  <a:buChar char="•"/>
                </a:pPr>
                <a:r>
                  <a:rPr lang="en-US" dirty="0"/>
                  <a:t>By definition, a solid 1000-kcmil wire has a diameter of 1 in. The diameter of a solid wire in mils is related to the area in circular mils by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𝐴</m:t>
                        </m:r>
                      </m:e>
                    </m:rad>
                  </m:oMath>
                </a14:m>
                <a:r>
                  <a:rPr lang="en-US" dirty="0"/>
                  <a:t>.</a:t>
                </a:r>
                <a:endParaRPr lang="en-US" b="1" dirty="0"/>
              </a:p>
            </p:txBody>
          </p:sp>
        </mc:Choice>
        <mc:Fallback xmlns="">
          <p:sp>
            <p:nvSpPr>
              <p:cNvPr id="2" name="Rectangle 1"/>
              <p:cNvSpPr>
                <a:spLocks noRot="1" noChangeAspect="1" noMove="1" noResize="1" noEditPoints="1" noAdjustHandles="1" noChangeArrowheads="1" noChangeShapeType="1" noTextEdit="1"/>
              </p:cNvSpPr>
              <p:nvPr/>
            </p:nvSpPr>
            <p:spPr>
              <a:xfrm>
                <a:off x="184912" y="1566245"/>
                <a:ext cx="8485559" cy="5175840"/>
              </a:xfrm>
              <a:prstGeom prst="rect">
                <a:avLst/>
              </a:prstGeom>
              <a:blipFill>
                <a:blip r:embed="rId3"/>
                <a:stretch>
                  <a:fillRect l="-1078" t="-824" r="-359" b="-1885"/>
                </a:stretch>
              </a:blipFill>
            </p:spPr>
            <p:txBody>
              <a:bodyPr/>
              <a:lstStyle/>
              <a:p>
                <a:r>
                  <a:rPr lang="en-US">
                    <a:noFill/>
                  </a:rPr>
                  <a:t> </a:t>
                </a:r>
              </a:p>
            </p:txBody>
          </p:sp>
        </mc:Fallback>
      </mc:AlternateContent>
      <p:sp>
        <p:nvSpPr>
          <p:cNvPr id="7" name="TextBox 5">
            <a:extLst>
              <a:ext uri="{FF2B5EF4-FFF2-40B4-BE49-F238E27FC236}">
                <a16:creationId xmlns:a16="http://schemas.microsoft.com/office/drawing/2014/main" id="{DB7EB8B8-1785-2640-B69F-758618956010}"/>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408CF671-2D1A-7F43-8402-ABEEB8C69FAF}"/>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1571803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34</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830997"/>
          </a:xfrm>
          <a:prstGeom prst="rect">
            <a:avLst/>
          </a:prstGeom>
        </p:spPr>
        <p:txBody>
          <a:bodyPr wrap="square">
            <a:spAutoFit/>
          </a:bodyPr>
          <a:lstStyle/>
          <a:p>
            <a:pPr>
              <a:spcBef>
                <a:spcPts val="600"/>
              </a:spcBef>
              <a:spcAft>
                <a:spcPts val="600"/>
              </a:spcAft>
            </a:pPr>
            <a:r>
              <a:rPr lang="en-US" b="1" dirty="0"/>
              <a:t>Circular mils example: </a:t>
            </a:r>
            <a:r>
              <a:rPr lang="en-US" dirty="0"/>
              <a:t>1000 </a:t>
            </a:r>
            <a:r>
              <a:rPr lang="en-US" dirty="0" err="1"/>
              <a:t>kcmil</a:t>
            </a:r>
            <a:r>
              <a:rPr lang="en-US" dirty="0"/>
              <a:t> conductor has a diameter of 1 inch.</a:t>
            </a:r>
            <a:endParaRPr lang="en-US" b="1"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0EA7E2-26C1-8742-9EF7-C7FBF5C209D3}"/>
                  </a:ext>
                </a:extLst>
              </p:cNvPr>
              <p:cNvSpPr txBox="1"/>
              <p:nvPr/>
            </p:nvSpPr>
            <p:spPr>
              <a:xfrm>
                <a:off x="3373339" y="2448546"/>
                <a:ext cx="11986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3" name="TextBox 2">
                <a:extLst>
                  <a:ext uri="{FF2B5EF4-FFF2-40B4-BE49-F238E27FC236}">
                    <a16:creationId xmlns:a16="http://schemas.microsoft.com/office/drawing/2014/main" id="{510EA7E2-26C1-8742-9EF7-C7FBF5C209D3}"/>
                  </a:ext>
                </a:extLst>
              </p:cNvPr>
              <p:cNvSpPr txBox="1">
                <a:spLocks noRot="1" noChangeAspect="1" noMove="1" noResize="1" noEditPoints="1" noAdjustHandles="1" noChangeArrowheads="1" noChangeShapeType="1" noTextEdit="1"/>
              </p:cNvSpPr>
              <p:nvPr/>
            </p:nvSpPr>
            <p:spPr>
              <a:xfrm>
                <a:off x="3373339" y="2448546"/>
                <a:ext cx="1198661" cy="461665"/>
              </a:xfrm>
              <a:prstGeom prst="rect">
                <a:avLst/>
              </a:prstGeom>
              <a:blipFill>
                <a:blip r:embed="rId3"/>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EF0A7360-9F4B-B94A-80E5-B55AE913D38D}"/>
              </a:ext>
            </a:extLst>
          </p:cNvPr>
          <p:cNvCxnSpPr>
            <a:cxnSpLocks/>
            <a:stCxn id="7" idx="0"/>
          </p:cNvCxnSpPr>
          <p:nvPr/>
        </p:nvCxnSpPr>
        <p:spPr bwMode="auto">
          <a:xfrm flipV="1">
            <a:off x="3016568" y="2834085"/>
            <a:ext cx="491945" cy="485236"/>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p:sp>
        <p:nvSpPr>
          <p:cNvPr id="7" name="Rectangle 6">
            <a:extLst>
              <a:ext uri="{FF2B5EF4-FFF2-40B4-BE49-F238E27FC236}">
                <a16:creationId xmlns:a16="http://schemas.microsoft.com/office/drawing/2014/main" id="{4F23D543-6178-9844-B4CE-E090602B164D}"/>
              </a:ext>
            </a:extLst>
          </p:cNvPr>
          <p:cNvSpPr/>
          <p:nvPr/>
        </p:nvSpPr>
        <p:spPr>
          <a:xfrm>
            <a:off x="1943288" y="3319321"/>
            <a:ext cx="2146560" cy="646331"/>
          </a:xfrm>
          <a:prstGeom prst="rect">
            <a:avLst/>
          </a:prstGeom>
        </p:spPr>
        <p:txBody>
          <a:bodyPr wrap="square">
            <a:spAutoFit/>
          </a:bodyPr>
          <a:lstStyle/>
          <a:p>
            <a:r>
              <a:rPr lang="en-US" sz="1800" dirty="0"/>
              <a:t>Diameter of mils squared</a:t>
            </a:r>
          </a:p>
        </p:txBody>
      </p:sp>
      <p:sp>
        <p:nvSpPr>
          <p:cNvPr id="12" name="Rectangle 11">
            <a:extLst>
              <a:ext uri="{FF2B5EF4-FFF2-40B4-BE49-F238E27FC236}">
                <a16:creationId xmlns:a16="http://schemas.microsoft.com/office/drawing/2014/main" id="{560BCFE5-27A2-1948-8C70-24DB09E1BE37}"/>
              </a:ext>
            </a:extLst>
          </p:cNvPr>
          <p:cNvSpPr/>
          <p:nvPr/>
        </p:nvSpPr>
        <p:spPr>
          <a:xfrm>
            <a:off x="4427691" y="3319321"/>
            <a:ext cx="2146560" cy="646331"/>
          </a:xfrm>
          <a:prstGeom prst="rect">
            <a:avLst/>
          </a:prstGeom>
        </p:spPr>
        <p:txBody>
          <a:bodyPr wrap="square">
            <a:spAutoFit/>
          </a:bodyPr>
          <a:lstStyle/>
          <a:p>
            <a:r>
              <a:rPr lang="en-US" sz="1800" dirty="0"/>
              <a:t>Area in circular mils</a:t>
            </a:r>
          </a:p>
        </p:txBody>
      </p:sp>
      <p:cxnSp>
        <p:nvCxnSpPr>
          <p:cNvPr id="14" name="Straight Arrow Connector 13">
            <a:extLst>
              <a:ext uri="{FF2B5EF4-FFF2-40B4-BE49-F238E27FC236}">
                <a16:creationId xmlns:a16="http://schemas.microsoft.com/office/drawing/2014/main" id="{1E2E4359-8787-1842-BE58-CB4591A267D7}"/>
              </a:ext>
            </a:extLst>
          </p:cNvPr>
          <p:cNvCxnSpPr>
            <a:cxnSpLocks/>
          </p:cNvCxnSpPr>
          <p:nvPr/>
        </p:nvCxnSpPr>
        <p:spPr bwMode="auto">
          <a:xfrm flipH="1" flipV="1">
            <a:off x="4427691" y="2834084"/>
            <a:ext cx="511532" cy="417678"/>
          </a:xfrm>
          <a:prstGeom prst="straightConnector1">
            <a:avLst/>
          </a:prstGeom>
          <a:solidFill>
            <a:schemeClr val="accent1"/>
          </a:solidFill>
          <a:ln w="4445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7E41559-70C1-D844-BCED-99B6FACC95F3}"/>
                  </a:ext>
                </a:extLst>
              </p:cNvPr>
              <p:cNvSpPr txBox="1"/>
              <p:nvPr/>
            </p:nvSpPr>
            <p:spPr>
              <a:xfrm>
                <a:off x="2376074" y="4153727"/>
                <a:ext cx="31522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 </m:t>
                      </m:r>
                      <m:r>
                        <a:rPr lang="en-US" b="0" i="1" smtClean="0">
                          <a:latin typeface="Cambria Math" panose="02040503050406030204" pitchFamily="18" charset="0"/>
                        </a:rPr>
                        <m:t>𝑖𝑛</m:t>
                      </m:r>
                      <m:r>
                        <a:rPr lang="en-US" b="0" i="1" smtClean="0">
                          <a:latin typeface="Cambria Math" panose="02040503050406030204" pitchFamily="18" charset="0"/>
                        </a:rPr>
                        <m:t>.=1000 </m:t>
                      </m:r>
                      <m:r>
                        <m:rPr>
                          <m:nor/>
                        </m:rPr>
                        <a:rPr lang="en-US" b="0" i="0" smtClean="0">
                          <a:latin typeface="Cambria Math" panose="02040503050406030204" pitchFamily="18" charset="0"/>
                        </a:rPr>
                        <m:t>mils</m:t>
                      </m:r>
                    </m:oMath>
                  </m:oMathPara>
                </a14:m>
                <a:endParaRPr lang="en-US" dirty="0"/>
              </a:p>
            </p:txBody>
          </p:sp>
        </mc:Choice>
        <mc:Fallback xmlns="">
          <p:sp>
            <p:nvSpPr>
              <p:cNvPr id="21" name="TextBox 20">
                <a:extLst>
                  <a:ext uri="{FF2B5EF4-FFF2-40B4-BE49-F238E27FC236}">
                    <a16:creationId xmlns:a16="http://schemas.microsoft.com/office/drawing/2014/main" id="{87E41559-70C1-D844-BCED-99B6FACC95F3}"/>
                  </a:ext>
                </a:extLst>
              </p:cNvPr>
              <p:cNvSpPr txBox="1">
                <a:spLocks noRot="1" noChangeAspect="1" noMove="1" noResize="1" noEditPoints="1" noAdjustHandles="1" noChangeArrowheads="1" noChangeShapeType="1" noTextEdit="1"/>
              </p:cNvSpPr>
              <p:nvPr/>
            </p:nvSpPr>
            <p:spPr>
              <a:xfrm>
                <a:off x="2376074" y="4153727"/>
                <a:ext cx="3152210" cy="461665"/>
              </a:xfrm>
              <a:prstGeom prst="rect">
                <a:avLst/>
              </a:prstGeom>
              <a:blipFill>
                <a:blip r:embed="rId4"/>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1E49C9-9E76-7B40-93DC-1B617B879692}"/>
                  </a:ext>
                </a:extLst>
              </p:cNvPr>
              <p:cNvSpPr txBox="1"/>
              <p:nvPr/>
            </p:nvSpPr>
            <p:spPr>
              <a:xfrm>
                <a:off x="2376074" y="4793669"/>
                <a:ext cx="18223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1000</m:t>
                          </m:r>
                        </m:e>
                        <m:sup>
                          <m:r>
                            <a:rPr lang="en-US" b="0" i="1" smtClean="0">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2E1E49C9-9E76-7B40-93DC-1B617B879692}"/>
                  </a:ext>
                </a:extLst>
              </p:cNvPr>
              <p:cNvSpPr txBox="1">
                <a:spLocks noRot="1" noChangeAspect="1" noMove="1" noResize="1" noEditPoints="1" noAdjustHandles="1" noChangeArrowheads="1" noChangeShapeType="1" noTextEdit="1"/>
              </p:cNvSpPr>
              <p:nvPr/>
            </p:nvSpPr>
            <p:spPr>
              <a:xfrm>
                <a:off x="2376074" y="4793669"/>
                <a:ext cx="182235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72416F85-16BE-A545-BABF-7D5210F14DAB}"/>
                  </a:ext>
                </a:extLst>
              </p:cNvPr>
              <p:cNvSpPr/>
              <p:nvPr/>
            </p:nvSpPr>
            <p:spPr>
              <a:xfrm>
                <a:off x="2812859" y="5406896"/>
                <a:ext cx="26586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=1,000,000 </m:t>
                      </m:r>
                      <m:r>
                        <m:rPr>
                          <m:nor/>
                        </m:rPr>
                        <a:rPr lang="en-US">
                          <a:latin typeface="Cambria Math" panose="02040503050406030204" pitchFamily="18" charset="0"/>
                        </a:rPr>
                        <m:t>cmils</m:t>
                      </m:r>
                    </m:oMath>
                  </m:oMathPara>
                </a14:m>
                <a:endParaRPr lang="en-US" dirty="0"/>
              </a:p>
            </p:txBody>
          </p:sp>
        </mc:Choice>
        <mc:Fallback xmlns="">
          <p:sp>
            <p:nvSpPr>
              <p:cNvPr id="18" name="Rectangle 17">
                <a:extLst>
                  <a:ext uri="{FF2B5EF4-FFF2-40B4-BE49-F238E27FC236}">
                    <a16:creationId xmlns:a16="http://schemas.microsoft.com/office/drawing/2014/main" id="{72416F85-16BE-A545-BABF-7D5210F14DAB}"/>
                  </a:ext>
                </a:extLst>
              </p:cNvPr>
              <p:cNvSpPr>
                <a:spLocks noRot="1" noChangeAspect="1" noMove="1" noResize="1" noEditPoints="1" noAdjustHandles="1" noChangeArrowheads="1" noChangeShapeType="1" noTextEdit="1"/>
              </p:cNvSpPr>
              <p:nvPr/>
            </p:nvSpPr>
            <p:spPr>
              <a:xfrm>
                <a:off x="2812859" y="5406896"/>
                <a:ext cx="2658612" cy="461665"/>
              </a:xfrm>
              <a:prstGeom prst="rect">
                <a:avLst/>
              </a:prstGeom>
              <a:blipFill>
                <a:blip r:embed="rId6"/>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2BCDC95-437E-F24E-B517-AF0BE6F455EC}"/>
                  </a:ext>
                </a:extLst>
              </p:cNvPr>
              <p:cNvSpPr/>
              <p:nvPr/>
            </p:nvSpPr>
            <p:spPr>
              <a:xfrm>
                <a:off x="2839230" y="6046838"/>
                <a:ext cx="27796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m:rPr>
                          <m:nor/>
                        </m:rPr>
                        <a:rPr lang="en-US">
                          <a:latin typeface="Cambria Math" panose="02040503050406030204" pitchFamily="18" charset="0"/>
                        </a:rPr>
                        <m:t>1000 </m:t>
                      </m:r>
                      <m:r>
                        <m:rPr>
                          <m:nor/>
                        </m:rPr>
                        <a:rPr lang="en-US">
                          <a:latin typeface="Cambria Math" panose="02040503050406030204" pitchFamily="18" charset="0"/>
                        </a:rPr>
                        <m:t>kcmils</m:t>
                      </m:r>
                      <m:r>
                        <a:rPr lang="en-US" b="0" i="1" smtClean="0">
                          <a:latin typeface="Cambria Math" panose="02040503050406030204" pitchFamily="18" charset="0"/>
                        </a:rPr>
                        <m:t>=</m:t>
                      </m:r>
                      <m:r>
                        <a:rPr lang="en-US" b="0" i="1" smtClean="0">
                          <a:latin typeface="Cambria Math" panose="02040503050406030204" pitchFamily="18" charset="0"/>
                        </a:rPr>
                        <m:t>𝐴</m:t>
                      </m:r>
                    </m:oMath>
                  </m:oMathPara>
                </a14:m>
                <a:endParaRPr lang="en-US" dirty="0"/>
              </a:p>
            </p:txBody>
          </p:sp>
        </mc:Choice>
        <mc:Fallback xmlns="">
          <p:sp>
            <p:nvSpPr>
              <p:cNvPr id="19" name="Rectangle 18">
                <a:extLst>
                  <a:ext uri="{FF2B5EF4-FFF2-40B4-BE49-F238E27FC236}">
                    <a16:creationId xmlns:a16="http://schemas.microsoft.com/office/drawing/2014/main" id="{D2BCDC95-437E-F24E-B517-AF0BE6F455EC}"/>
                  </a:ext>
                </a:extLst>
              </p:cNvPr>
              <p:cNvSpPr>
                <a:spLocks noRot="1" noChangeAspect="1" noMove="1" noResize="1" noEditPoints="1" noAdjustHandles="1" noChangeArrowheads="1" noChangeShapeType="1" noTextEdit="1"/>
              </p:cNvSpPr>
              <p:nvPr/>
            </p:nvSpPr>
            <p:spPr>
              <a:xfrm>
                <a:off x="2839230" y="6046838"/>
                <a:ext cx="2779671" cy="461665"/>
              </a:xfrm>
              <a:prstGeom prst="rect">
                <a:avLst/>
              </a:prstGeom>
              <a:blipFill>
                <a:blip r:embed="rId7"/>
                <a:stretch>
                  <a:fillRect b="-21622"/>
                </a:stretch>
              </a:blipFill>
            </p:spPr>
            <p:txBody>
              <a:bodyPr/>
              <a:lstStyle/>
              <a:p>
                <a:r>
                  <a:rPr lang="en-US">
                    <a:noFill/>
                  </a:rPr>
                  <a:t> </a:t>
                </a:r>
              </a:p>
            </p:txBody>
          </p:sp>
        </mc:Fallback>
      </mc:AlternateContent>
      <p:sp>
        <p:nvSpPr>
          <p:cNvPr id="25" name="TextBox 5">
            <a:extLst>
              <a:ext uri="{FF2B5EF4-FFF2-40B4-BE49-F238E27FC236}">
                <a16:creationId xmlns:a16="http://schemas.microsoft.com/office/drawing/2014/main" id="{F8BB2798-6EC4-8B44-8564-347C5A92C8C7}"/>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AD9648E2-DE55-D749-B989-12B07F0E7181}"/>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411101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35</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2539157"/>
          </a:xfrm>
          <a:prstGeom prst="rect">
            <a:avLst/>
          </a:prstGeom>
        </p:spPr>
        <p:txBody>
          <a:bodyPr wrap="square">
            <a:spAutoFit/>
          </a:bodyPr>
          <a:lstStyle/>
          <a:p>
            <a:pPr>
              <a:spcBef>
                <a:spcPts val="600"/>
              </a:spcBef>
              <a:spcAft>
                <a:spcPts val="600"/>
              </a:spcAft>
            </a:pPr>
            <a:r>
              <a:rPr lang="en-US" b="1" dirty="0"/>
              <a:t>Circular mils: </a:t>
            </a:r>
          </a:p>
          <a:p>
            <a:pPr>
              <a:spcBef>
                <a:spcPts val="600"/>
              </a:spcBef>
              <a:spcAft>
                <a:spcPts val="600"/>
              </a:spcAft>
            </a:pPr>
            <a:endParaRPr lang="en-US" b="1" dirty="0"/>
          </a:p>
          <a:p>
            <a:r>
              <a:rPr lang="en-US" dirty="0"/>
              <a:t>Outside of America, most conductors are specified in mm</a:t>
            </a:r>
            <a:r>
              <a:rPr lang="en-US" baseline="30000" dirty="0"/>
              <a:t>2</a:t>
            </a:r>
            <a:r>
              <a:rPr lang="en-US" dirty="0"/>
              <a:t>. Some useful conversion relationships are:</a:t>
            </a:r>
          </a:p>
          <a:p>
            <a:endParaRPr lang="en-US" dirty="0"/>
          </a:p>
          <a:p>
            <a:pPr algn="ctr"/>
            <a:r>
              <a:rPr lang="en-US" dirty="0"/>
              <a:t>1 </a:t>
            </a:r>
            <a:r>
              <a:rPr lang="en-US" dirty="0" err="1"/>
              <a:t>kcmil</a:t>
            </a:r>
            <a:r>
              <a:rPr lang="en-US" dirty="0"/>
              <a:t> = 1000 </a:t>
            </a:r>
            <a:r>
              <a:rPr lang="en-US" dirty="0" err="1"/>
              <a:t>cmil</a:t>
            </a:r>
            <a:r>
              <a:rPr lang="en-US" dirty="0"/>
              <a:t> = 785.4 X 10</a:t>
            </a:r>
            <a:r>
              <a:rPr lang="en-US" baseline="30000" dirty="0"/>
              <a:t>-6</a:t>
            </a:r>
            <a:r>
              <a:rPr lang="en-US" dirty="0"/>
              <a:t> in</a:t>
            </a:r>
            <a:r>
              <a:rPr lang="en-US" baseline="30000" dirty="0"/>
              <a:t>2</a:t>
            </a:r>
            <a:r>
              <a:rPr lang="en-US" dirty="0"/>
              <a:t> = 0.5067 mm</a:t>
            </a:r>
            <a:r>
              <a:rPr lang="en-US" baseline="30000" dirty="0"/>
              <a:t>2</a:t>
            </a:r>
            <a:endParaRPr lang="en-US" dirty="0"/>
          </a:p>
        </p:txBody>
      </p:sp>
      <p:sp>
        <p:nvSpPr>
          <p:cNvPr id="7" name="TextBox 5">
            <a:extLst>
              <a:ext uri="{FF2B5EF4-FFF2-40B4-BE49-F238E27FC236}">
                <a16:creationId xmlns:a16="http://schemas.microsoft.com/office/drawing/2014/main" id="{29D5F069-42F0-8F4E-A231-A339A1FCD4DC}"/>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001A509-7868-9F4F-A616-D3D752D807E4}"/>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3750126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36</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4755148"/>
          </a:xfrm>
          <a:prstGeom prst="rect">
            <a:avLst/>
          </a:prstGeom>
        </p:spPr>
        <p:txBody>
          <a:bodyPr wrap="square">
            <a:spAutoFit/>
          </a:bodyPr>
          <a:lstStyle/>
          <a:p>
            <a:pPr>
              <a:spcBef>
                <a:spcPts val="600"/>
              </a:spcBef>
              <a:spcAft>
                <a:spcPts val="600"/>
              </a:spcAft>
            </a:pPr>
            <a:r>
              <a:rPr lang="en-US" b="1" dirty="0"/>
              <a:t>Stranding: </a:t>
            </a:r>
          </a:p>
          <a:p>
            <a:pPr>
              <a:spcBef>
                <a:spcPts val="600"/>
              </a:spcBef>
              <a:spcAft>
                <a:spcPts val="600"/>
              </a:spcAft>
            </a:pPr>
            <a:endParaRPr lang="en-US" b="1" dirty="0"/>
          </a:p>
          <a:p>
            <a:pPr marL="342900" indent="-342900">
              <a:buFont typeface="Arial" panose="020B0604020202020204" pitchFamily="34" charset="0"/>
              <a:buChar char="•"/>
            </a:pPr>
            <a:r>
              <a:rPr lang="en-US" dirty="0"/>
              <a:t>Stranded conductors increase flexibility. A two-layer arrangement has seven wires</a:t>
            </a:r>
          </a:p>
          <a:p>
            <a:pPr marL="342900" indent="-342900">
              <a:buFont typeface="Arial" panose="020B0604020202020204" pitchFamily="34" charset="0"/>
              <a:buChar char="•"/>
            </a:pPr>
            <a:r>
              <a:rPr lang="en-US" dirty="0"/>
              <a:t>The cross-sectional area of a stranded conductor is the cross-sectional area of the metal, so a stranded conductor has a larger diameter than a solid conductor of the same area.</a:t>
            </a:r>
          </a:p>
          <a:p>
            <a:pPr marL="342900" indent="-342900">
              <a:buFont typeface="Arial" panose="020B0604020202020204" pitchFamily="34" charset="0"/>
              <a:buChar char="•"/>
            </a:pPr>
            <a:r>
              <a:rPr lang="en-US" dirty="0"/>
              <a:t>The strands category gives the number of strands. In the case of the ACSR there will be two numbers for instance 26/7, where 26 stands for the 26 aluminum strands and the 7 stands for the 7 strands of the steel core.</a:t>
            </a:r>
          </a:p>
        </p:txBody>
      </p:sp>
      <p:sp>
        <p:nvSpPr>
          <p:cNvPr id="7" name="TextBox 5">
            <a:extLst>
              <a:ext uri="{FF2B5EF4-FFF2-40B4-BE49-F238E27FC236}">
                <a16:creationId xmlns:a16="http://schemas.microsoft.com/office/drawing/2014/main" id="{B4967F9B-010D-D44C-8EAD-50B59095EE7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4598452-3D49-5F46-B5BC-83E703F015AF}"/>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2264360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37</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2616101"/>
          </a:xfrm>
          <a:prstGeom prst="rect">
            <a:avLst/>
          </a:prstGeom>
        </p:spPr>
        <p:txBody>
          <a:bodyPr wrap="square">
            <a:spAutoFit/>
          </a:bodyPr>
          <a:lstStyle/>
          <a:p>
            <a:pPr>
              <a:spcBef>
                <a:spcPts val="600"/>
              </a:spcBef>
              <a:spcAft>
                <a:spcPts val="600"/>
              </a:spcAft>
            </a:pPr>
            <a:r>
              <a:rPr lang="en-US" b="1" dirty="0"/>
              <a:t>Diameter and GMR:</a:t>
            </a:r>
          </a:p>
          <a:p>
            <a:pPr marL="342900" indent="-342900">
              <a:spcBef>
                <a:spcPts val="600"/>
              </a:spcBef>
              <a:spcAft>
                <a:spcPts val="600"/>
              </a:spcAft>
              <a:buFont typeface="Arial" panose="020B0604020202020204" pitchFamily="34" charset="0"/>
              <a:buChar char="•"/>
            </a:pPr>
            <a:r>
              <a:rPr lang="en-US" dirty="0"/>
              <a:t>The diameter is simply the physical diameter of the wire.</a:t>
            </a:r>
          </a:p>
          <a:p>
            <a:pPr marL="342900" indent="-342900">
              <a:spcBef>
                <a:spcPts val="600"/>
              </a:spcBef>
              <a:spcAft>
                <a:spcPts val="600"/>
              </a:spcAft>
              <a:buFont typeface="Arial" panose="020B0604020202020204" pitchFamily="34" charset="0"/>
              <a:buChar char="•"/>
            </a:pPr>
            <a:r>
              <a:rPr lang="en-US" dirty="0"/>
              <a:t>The </a:t>
            </a:r>
            <a:r>
              <a:rPr lang="en-US" b="1" dirty="0"/>
              <a:t>geometric mean radius </a:t>
            </a:r>
            <a:r>
              <a:rPr lang="en-US" dirty="0"/>
              <a:t>(GMR) quantifies a conductor’s internal inductance by definition, the GMR is the radius of an infinitely thin tube having the same internal inductance as the conductor out to a one-foot radius.</a:t>
            </a:r>
          </a:p>
        </p:txBody>
      </p:sp>
      <p:sp>
        <p:nvSpPr>
          <p:cNvPr id="7" name="TextBox 5">
            <a:extLst>
              <a:ext uri="{FF2B5EF4-FFF2-40B4-BE49-F238E27FC236}">
                <a16:creationId xmlns:a16="http://schemas.microsoft.com/office/drawing/2014/main" id="{4087247B-168B-DB44-9763-5BE2E752402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397C8751-1FE0-9040-BF37-92E9C04ADB1C}"/>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2829786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38</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2616101"/>
          </a:xfrm>
          <a:prstGeom prst="rect">
            <a:avLst/>
          </a:prstGeom>
        </p:spPr>
        <p:txBody>
          <a:bodyPr wrap="square">
            <a:spAutoFit/>
          </a:bodyPr>
          <a:lstStyle/>
          <a:p>
            <a:pPr>
              <a:spcBef>
                <a:spcPts val="600"/>
              </a:spcBef>
              <a:spcAft>
                <a:spcPts val="600"/>
              </a:spcAft>
            </a:pPr>
            <a:r>
              <a:rPr lang="en-US" b="1" dirty="0"/>
              <a:t>Resistance:</a:t>
            </a:r>
          </a:p>
          <a:p>
            <a:pPr marL="342900" indent="-342900">
              <a:spcBef>
                <a:spcPts val="600"/>
              </a:spcBef>
              <a:spcAft>
                <a:spcPts val="600"/>
              </a:spcAft>
              <a:buFont typeface="Arial" panose="020B0604020202020204" pitchFamily="34" charset="0"/>
              <a:buChar char="•"/>
            </a:pPr>
            <a:r>
              <a:rPr lang="en-US" dirty="0"/>
              <a:t>The conductors have a dc resistance which is usually given at 20 degrees Celsius. </a:t>
            </a:r>
          </a:p>
          <a:p>
            <a:pPr marL="342900" indent="-342900">
              <a:spcBef>
                <a:spcPts val="600"/>
              </a:spcBef>
              <a:spcAft>
                <a:spcPts val="600"/>
              </a:spcAft>
              <a:buFont typeface="Arial" panose="020B0604020202020204" pitchFamily="34" charset="0"/>
              <a:buChar char="•"/>
            </a:pPr>
            <a:r>
              <a:rPr lang="en-US" dirty="0"/>
              <a:t>The conductors also have an ac resistance which is given at 25, 50 and 75 degrees Celsius. This is different than the dc resistance because of </a:t>
            </a:r>
            <a:r>
              <a:rPr lang="en-US" b="1" dirty="0"/>
              <a:t>skin effect. </a:t>
            </a:r>
            <a:r>
              <a:rPr lang="en-US" dirty="0"/>
              <a:t> </a:t>
            </a:r>
          </a:p>
        </p:txBody>
      </p:sp>
      <p:sp>
        <p:nvSpPr>
          <p:cNvPr id="7" name="TextBox 5">
            <a:extLst>
              <a:ext uri="{FF2B5EF4-FFF2-40B4-BE49-F238E27FC236}">
                <a16:creationId xmlns:a16="http://schemas.microsoft.com/office/drawing/2014/main" id="{999165BC-0B0F-D34E-9B32-19A858CD8DD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85E337FE-AD97-EA4E-B30D-6A83B75C7279}"/>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1189655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CAC5ACD-FF25-4D73-81C0-4C80801835DF}" type="slidenum">
              <a:rPr lang="en-US" altLang="en-US" sz="2400" smtClean="0">
                <a:solidFill>
                  <a:schemeClr val="tx1"/>
                </a:solidFill>
                <a:latin typeface="Arial" panose="020B0604020202020204" pitchFamily="34" charset="0"/>
              </a:rPr>
              <a:pPr algn="r">
                <a:spcBef>
                  <a:spcPct val="0"/>
                </a:spcBef>
                <a:spcAft>
                  <a:spcPct val="0"/>
                </a:spcAft>
                <a:buClrTx/>
                <a:buFontTx/>
                <a:buNone/>
              </a:pPr>
              <a:t>39</a:t>
            </a:fld>
            <a:endParaRPr lang="en-US" altLang="en-US" sz="2400">
              <a:solidFill>
                <a:schemeClr val="tx1"/>
              </a:solidFill>
              <a:latin typeface="Arial" panose="020B0604020202020204" pitchFamily="34" charset="0"/>
            </a:endParaRPr>
          </a:p>
        </p:txBody>
      </p:sp>
      <p:sp>
        <p:nvSpPr>
          <p:cNvPr id="2970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2" name="Rectangle 1"/>
          <p:cNvSpPr/>
          <p:nvPr/>
        </p:nvSpPr>
        <p:spPr>
          <a:xfrm>
            <a:off x="184912" y="1566245"/>
            <a:ext cx="8485559" cy="1877437"/>
          </a:xfrm>
          <a:prstGeom prst="rect">
            <a:avLst/>
          </a:prstGeom>
        </p:spPr>
        <p:txBody>
          <a:bodyPr wrap="square">
            <a:spAutoFit/>
          </a:bodyPr>
          <a:lstStyle/>
          <a:p>
            <a:pPr>
              <a:spcBef>
                <a:spcPts val="600"/>
              </a:spcBef>
              <a:spcAft>
                <a:spcPts val="600"/>
              </a:spcAft>
            </a:pPr>
            <a:r>
              <a:rPr lang="en-US" b="1" dirty="0"/>
              <a:t>Breaking strength and weight:</a:t>
            </a:r>
          </a:p>
          <a:p>
            <a:pPr marL="342900" indent="-342900">
              <a:spcBef>
                <a:spcPts val="600"/>
              </a:spcBef>
              <a:spcAft>
                <a:spcPts val="600"/>
              </a:spcAft>
              <a:buFont typeface="Arial" panose="020B0604020202020204" pitchFamily="34" charset="0"/>
              <a:buChar char="•"/>
            </a:pPr>
            <a:r>
              <a:rPr lang="en-US" dirty="0"/>
              <a:t>The breaking strength is the weight that the cable can sustain before it will become damaged.</a:t>
            </a:r>
          </a:p>
          <a:p>
            <a:pPr marL="342900" indent="-342900">
              <a:spcBef>
                <a:spcPts val="600"/>
              </a:spcBef>
              <a:spcAft>
                <a:spcPts val="600"/>
              </a:spcAft>
              <a:buFont typeface="Arial" panose="020B0604020202020204" pitchFamily="34" charset="0"/>
              <a:buChar char="•"/>
            </a:pPr>
            <a:r>
              <a:rPr lang="en-US" dirty="0"/>
              <a:t>Weight is the weight of the cable in a 1000ft segment. </a:t>
            </a:r>
          </a:p>
        </p:txBody>
      </p:sp>
      <p:sp>
        <p:nvSpPr>
          <p:cNvPr id="7" name="TextBox 5">
            <a:extLst>
              <a:ext uri="{FF2B5EF4-FFF2-40B4-BE49-F238E27FC236}">
                <a16:creationId xmlns:a16="http://schemas.microsoft.com/office/drawing/2014/main" id="{6DA2A34B-CC7A-D846-BEF0-288B4A684851}"/>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64779AE-19AE-1340-A7C8-C4A420BAF1EC}"/>
              </a:ext>
            </a:extLst>
          </p:cNvPr>
          <p:cNvSpPr/>
          <p:nvPr/>
        </p:nvSpPr>
        <p:spPr>
          <a:xfrm>
            <a:off x="184912" y="902222"/>
            <a:ext cx="2055371" cy="492443"/>
          </a:xfrm>
          <a:prstGeom prst="rect">
            <a:avLst/>
          </a:prstGeom>
        </p:spPr>
        <p:txBody>
          <a:bodyPr wrap="none">
            <a:spAutoFit/>
          </a:bodyPr>
          <a:lstStyle/>
          <a:p>
            <a:r>
              <a:rPr lang="en-US" altLang="en-US" sz="2600" b="1" kern="0" dirty="0">
                <a:solidFill>
                  <a:srgbClr val="948151"/>
                </a:solidFill>
                <a:ea typeface="ＭＳ Ｐゴシック"/>
              </a:rPr>
              <a:t>Conductors</a:t>
            </a:r>
            <a:endParaRPr lang="en-US" dirty="0"/>
          </a:p>
        </p:txBody>
      </p:sp>
    </p:spTree>
    <p:extLst>
      <p:ext uri="{BB962C8B-B14F-4D97-AF65-F5344CB8AC3E}">
        <p14:creationId xmlns:p14="http://schemas.microsoft.com/office/powerpoint/2010/main" val="135793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21507"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Cost and Construction of Overhead Lines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21508"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42237CB4-DAC9-4123-BD87-CD047813BF7D}" type="slidenum">
              <a:rPr lang="en-US" altLang="en-US" sz="2400" smtClean="0">
                <a:solidFill>
                  <a:schemeClr val="tx1"/>
                </a:solidFill>
                <a:latin typeface="Arial" panose="020B0604020202020204" pitchFamily="34" charset="0"/>
              </a:rPr>
              <a:pPr algn="r">
                <a:spcBef>
                  <a:spcPct val="0"/>
                </a:spcBef>
                <a:spcAft>
                  <a:spcPct val="0"/>
                </a:spcAft>
                <a:buClrTx/>
                <a:buFontTx/>
                <a:buNone/>
              </a:pPr>
              <a:t>4</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8178693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33795"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Untransposed Distribution Lines</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33796"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E515031A-B53C-438B-A307-2476365DD953}" type="slidenum">
              <a:rPr lang="en-US" altLang="en-US" sz="2400" smtClean="0">
                <a:solidFill>
                  <a:schemeClr val="tx1"/>
                </a:solidFill>
                <a:latin typeface="Arial" panose="020B0604020202020204" pitchFamily="34" charset="0"/>
              </a:rPr>
              <a:pPr algn="r">
                <a:spcBef>
                  <a:spcPct val="0"/>
                </a:spcBef>
                <a:spcAft>
                  <a:spcPct val="0"/>
                </a:spcAft>
                <a:buClrTx/>
                <a:buFontTx/>
                <a:buNone/>
              </a:pPr>
              <a:t>40</a:t>
            </a:fld>
            <a:endParaRPr lang="en-US" altLang="en-US" sz="2400">
              <a:solidFill>
                <a:schemeClr val="tx1"/>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p>
        </p:txBody>
      </p:sp>
      <p:sp>
        <p:nvSpPr>
          <p:cNvPr id="28676"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7045FEE5-E43E-4B27-BF36-792B0A2089C7}" type="slidenum">
              <a:rPr lang="en-US" altLang="en-US" sz="2400" smtClean="0">
                <a:solidFill>
                  <a:schemeClr val="tx1"/>
                </a:solidFill>
                <a:latin typeface="Arial" panose="020B0604020202020204" pitchFamily="34" charset="0"/>
              </a:rPr>
              <a:pPr algn="r">
                <a:spcBef>
                  <a:spcPct val="0"/>
                </a:spcBef>
                <a:spcAft>
                  <a:spcPct val="0"/>
                </a:spcAft>
                <a:buClrTx/>
                <a:buFontTx/>
                <a:buNone/>
              </a:pPr>
              <a:t>41</a:t>
            </a:fld>
            <a:endParaRPr lang="en-US" altLang="en-US" sz="2400">
              <a:solidFill>
                <a:schemeClr val="tx1"/>
              </a:solidFill>
              <a:latin typeface="Arial" panose="020B0604020202020204" pitchFamily="34" charset="0"/>
            </a:endParaRPr>
          </a:p>
        </p:txBody>
      </p:sp>
      <p:sp>
        <p:nvSpPr>
          <p:cNvPr id="2867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25521" y="3177537"/>
            <a:ext cx="4895732" cy="3415168"/>
          </a:xfrm>
          <a:prstGeom prst="rect">
            <a:avLst/>
          </a:prstGeom>
        </p:spPr>
      </p:pic>
      <p:sp>
        <p:nvSpPr>
          <p:cNvPr id="3" name="Rectangle 2"/>
          <p:cNvSpPr/>
          <p:nvPr/>
        </p:nvSpPr>
        <p:spPr>
          <a:xfrm>
            <a:off x="4407393" y="1407580"/>
            <a:ext cx="2375971" cy="461665"/>
          </a:xfrm>
          <a:prstGeom prst="rect">
            <a:avLst/>
          </a:prstGeom>
        </p:spPr>
        <p:txBody>
          <a:bodyPr wrap="none">
            <a:spAutoFit/>
          </a:bodyPr>
          <a:lstStyle/>
          <a:p>
            <a:r>
              <a:rPr lang="en-US" altLang="en-US" dirty="0"/>
              <a:t>Self inductance:</a:t>
            </a:r>
            <a:endParaRPr lang="en-US" dirty="0"/>
          </a:p>
        </p:txBody>
      </p:sp>
      <p:sp>
        <p:nvSpPr>
          <p:cNvPr id="11" name="Rectangle 10"/>
          <p:cNvSpPr/>
          <p:nvPr/>
        </p:nvSpPr>
        <p:spPr>
          <a:xfrm>
            <a:off x="4407393" y="3038366"/>
            <a:ext cx="2770310" cy="461665"/>
          </a:xfrm>
          <a:prstGeom prst="rect">
            <a:avLst/>
          </a:prstGeom>
        </p:spPr>
        <p:txBody>
          <a:bodyPr wrap="none">
            <a:spAutoFit/>
          </a:bodyPr>
          <a:lstStyle/>
          <a:p>
            <a:r>
              <a:rPr lang="en-US" altLang="en-US" dirty="0"/>
              <a:t>Mutual inductance:</a:t>
            </a:r>
            <a:endParaRPr lang="en-US" dirty="0"/>
          </a:p>
        </p:txBody>
      </p:sp>
      <p:sp>
        <p:nvSpPr>
          <p:cNvPr id="12" name="Rectangle 11"/>
          <p:cNvSpPr/>
          <p:nvPr/>
        </p:nvSpPr>
        <p:spPr>
          <a:xfrm>
            <a:off x="125521" y="1343025"/>
            <a:ext cx="4036233" cy="461665"/>
          </a:xfrm>
          <a:prstGeom prst="rect">
            <a:avLst/>
          </a:prstGeom>
        </p:spPr>
        <p:txBody>
          <a:bodyPr wrap="none">
            <a:spAutoFit/>
          </a:bodyPr>
          <a:lstStyle/>
          <a:p>
            <a:r>
              <a:rPr lang="en-US" altLang="en-US" dirty="0"/>
              <a:t>Total flux linking conductor i:</a:t>
            </a:r>
            <a:endParaRPr lang="en-US" dirty="0"/>
          </a:p>
        </p:txBody>
      </p:sp>
      <p:pic>
        <p:nvPicPr>
          <p:cNvPr id="5" name="Picture 4">
            <a:extLst>
              <a:ext uri="{FF2B5EF4-FFF2-40B4-BE49-F238E27FC236}">
                <a16:creationId xmlns:a16="http://schemas.microsoft.com/office/drawing/2014/main" id="{23AAFCAB-63B5-F04B-9181-30DA04A2D5CB}"/>
              </a:ext>
            </a:extLst>
          </p:cNvPr>
          <p:cNvPicPr>
            <a:picLocks noChangeAspect="1"/>
          </p:cNvPicPr>
          <p:nvPr/>
        </p:nvPicPr>
        <p:blipFill>
          <a:blip r:embed="rId4"/>
          <a:stretch>
            <a:fillRect/>
          </a:stretch>
        </p:blipFill>
        <p:spPr>
          <a:xfrm>
            <a:off x="5021253" y="2158832"/>
            <a:ext cx="3791076" cy="678220"/>
          </a:xfrm>
          <a:prstGeom prst="rect">
            <a:avLst/>
          </a:prstGeom>
          <a:ln w="25400">
            <a:solidFill>
              <a:srgbClr val="FF0000"/>
            </a:solidFill>
          </a:ln>
        </p:spPr>
      </p:pic>
      <p:pic>
        <p:nvPicPr>
          <p:cNvPr id="6" name="Picture 5">
            <a:extLst>
              <a:ext uri="{FF2B5EF4-FFF2-40B4-BE49-F238E27FC236}">
                <a16:creationId xmlns:a16="http://schemas.microsoft.com/office/drawing/2014/main" id="{C1BEADAF-CC0D-2C4B-AB05-60B3A286B239}"/>
              </a:ext>
            </a:extLst>
          </p:cNvPr>
          <p:cNvPicPr>
            <a:picLocks noChangeAspect="1"/>
          </p:cNvPicPr>
          <p:nvPr/>
        </p:nvPicPr>
        <p:blipFill>
          <a:blip r:embed="rId5"/>
          <a:stretch>
            <a:fillRect/>
          </a:stretch>
        </p:blipFill>
        <p:spPr>
          <a:xfrm>
            <a:off x="5021253" y="3835813"/>
            <a:ext cx="3791076" cy="741733"/>
          </a:xfrm>
          <a:prstGeom prst="rect">
            <a:avLst/>
          </a:prstGeom>
          <a:ln w="25400">
            <a:solidFill>
              <a:srgbClr val="FF0000"/>
            </a:solidFill>
          </a:ln>
        </p:spPr>
      </p:pic>
      <p:sp>
        <p:nvSpPr>
          <p:cNvPr id="13" name="TextBox 5">
            <a:extLst>
              <a:ext uri="{FF2B5EF4-FFF2-40B4-BE49-F238E27FC236}">
                <a16:creationId xmlns:a16="http://schemas.microsoft.com/office/drawing/2014/main" id="{F7FB0A9D-07C5-194E-886D-55BE8A10B8F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Because distribution systems consist of single-phase, two-phase, and untransposed three-phase lines serving unbalanced loads, it is necessary to retain the identity of the self- and mutual impedance terms of the conductors in addition to taking into account the ground return path for the unbalanced currents.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TextBox 5">
            <a:extLst>
              <a:ext uri="{FF2B5EF4-FFF2-40B4-BE49-F238E27FC236}">
                <a16:creationId xmlns:a16="http://schemas.microsoft.com/office/drawing/2014/main" id="{3D6E5111-17FE-334B-B067-1F819A5A30BD}"/>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346B7988-25E7-2C4E-AD66-A4F71B07C7FE}"/>
              </a:ext>
            </a:extLst>
          </p:cNvPr>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p>
        </p:txBody>
      </p:sp>
    </p:spTree>
    <p:extLst>
      <p:ext uri="{BB962C8B-B14F-4D97-AF65-F5344CB8AC3E}">
        <p14:creationId xmlns:p14="http://schemas.microsoft.com/office/powerpoint/2010/main" val="2729130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To compute the self impedance we will use:</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r>
              <a:rPr lang="en-US" altLang="en-US" sz="2400" dirty="0">
                <a:solidFill>
                  <a:schemeClr val="tx1"/>
                </a:solidFill>
                <a:latin typeface="Arial" panose="020B0604020202020204" pitchFamily="34" charset="0"/>
              </a:rPr>
              <a:t>To compute the mutual impedance we will use: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2BF8F327-2A5A-DE40-BF81-AF42F4D62AD0}"/>
              </a:ext>
            </a:extLst>
          </p:cNvPr>
          <p:cNvPicPr>
            <a:picLocks noChangeAspect="1"/>
          </p:cNvPicPr>
          <p:nvPr/>
        </p:nvPicPr>
        <p:blipFill>
          <a:blip r:embed="rId2"/>
          <a:stretch>
            <a:fillRect/>
          </a:stretch>
        </p:blipFill>
        <p:spPr>
          <a:xfrm>
            <a:off x="1196561" y="2349500"/>
            <a:ext cx="6273800" cy="1079500"/>
          </a:xfrm>
          <a:prstGeom prst="rect">
            <a:avLst/>
          </a:prstGeom>
          <a:noFill/>
          <a:ln w="25400">
            <a:solidFill>
              <a:srgbClr val="FF0000"/>
            </a:solidFill>
          </a:ln>
        </p:spPr>
      </p:pic>
      <p:pic>
        <p:nvPicPr>
          <p:cNvPr id="3" name="Picture 2">
            <a:extLst>
              <a:ext uri="{FF2B5EF4-FFF2-40B4-BE49-F238E27FC236}">
                <a16:creationId xmlns:a16="http://schemas.microsoft.com/office/drawing/2014/main" id="{A4A916ED-FB4D-9B4A-BE2B-2D13EBBF1B38}"/>
              </a:ext>
            </a:extLst>
          </p:cNvPr>
          <p:cNvPicPr>
            <a:picLocks noChangeAspect="1"/>
          </p:cNvPicPr>
          <p:nvPr/>
        </p:nvPicPr>
        <p:blipFill>
          <a:blip r:embed="rId3"/>
          <a:stretch>
            <a:fillRect/>
          </a:stretch>
        </p:blipFill>
        <p:spPr>
          <a:xfrm>
            <a:off x="1933161" y="4976111"/>
            <a:ext cx="4800600" cy="1155700"/>
          </a:xfrm>
          <a:prstGeom prst="rect">
            <a:avLst/>
          </a:prstGeom>
          <a:ln w="25400">
            <a:solidFill>
              <a:srgbClr val="FF0000"/>
            </a:solidFill>
          </a:ln>
        </p:spPr>
      </p:pic>
      <p:sp>
        <p:nvSpPr>
          <p:cNvPr id="9" name="TextBox 5">
            <a:extLst>
              <a:ext uri="{FF2B5EF4-FFF2-40B4-BE49-F238E27FC236}">
                <a16:creationId xmlns:a16="http://schemas.microsoft.com/office/drawing/2014/main" id="{3907BE96-3030-D140-8A9D-72C751BA945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7AB270AC-2EFA-4141-86DF-FE92596B5720}"/>
              </a:ext>
            </a:extLst>
          </p:cNvPr>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p>
        </p:txBody>
      </p:sp>
    </p:spTree>
    <p:extLst>
      <p:ext uri="{BB962C8B-B14F-4D97-AF65-F5344CB8AC3E}">
        <p14:creationId xmlns:p14="http://schemas.microsoft.com/office/powerpoint/2010/main" val="4177166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BE1E06D3-273B-FA46-ACF0-080026D2227B}"/>
              </a:ext>
            </a:extLst>
          </p:cNvPr>
          <p:cNvSpPr/>
          <p:nvPr/>
        </p:nvSpPr>
        <p:spPr>
          <a:xfrm>
            <a:off x="99391" y="1253573"/>
            <a:ext cx="8782672" cy="2462213"/>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b="1" dirty="0"/>
              <a:t>Grounding</a:t>
            </a:r>
            <a:r>
              <a:rPr lang="en-US" dirty="0"/>
              <a:t> on the primary distribution system (2400 volts to 34.5 kV) is usually either 4-wire </a:t>
            </a:r>
            <a:r>
              <a:rPr lang="en-US" dirty="0" err="1"/>
              <a:t>multigrounded</a:t>
            </a:r>
            <a:r>
              <a:rPr lang="en-US" dirty="0"/>
              <a:t> or delta. </a:t>
            </a:r>
          </a:p>
          <a:p>
            <a:pPr marL="342900" indent="-342900">
              <a:spcBef>
                <a:spcPts val="600"/>
              </a:spcBef>
              <a:spcAft>
                <a:spcPts val="600"/>
              </a:spcAft>
              <a:buFont typeface="Arial" panose="020B0604020202020204" pitchFamily="34" charset="0"/>
              <a:buChar char="•"/>
            </a:pPr>
            <a:r>
              <a:rPr lang="en-US" dirty="0"/>
              <a:t>A 4-wire </a:t>
            </a:r>
            <a:r>
              <a:rPr lang="en-US" dirty="0" err="1"/>
              <a:t>multigrounded</a:t>
            </a:r>
            <a:r>
              <a:rPr lang="en-US" dirty="0"/>
              <a:t> system, which is by far the most popular, means that the substation is grounded and a fourth wire, the neutral wire, is carried along with the phase wire and grounded periodically. </a:t>
            </a:r>
          </a:p>
        </p:txBody>
      </p:sp>
      <p:sp>
        <p:nvSpPr>
          <p:cNvPr id="11" name="TextBox 5">
            <a:extLst>
              <a:ext uri="{FF2B5EF4-FFF2-40B4-BE49-F238E27FC236}">
                <a16:creationId xmlns:a16="http://schemas.microsoft.com/office/drawing/2014/main" id="{DF3C6117-CBEF-4F46-81F5-4F8F08FC791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518603C-7938-4EEF-3FB4-A1733039251C}"/>
              </a:ext>
            </a:extLst>
          </p:cNvPr>
          <p:cNvPicPr>
            <a:picLocks noChangeAspect="1"/>
          </p:cNvPicPr>
          <p:nvPr/>
        </p:nvPicPr>
        <p:blipFill>
          <a:blip r:embed="rId2"/>
          <a:stretch>
            <a:fillRect/>
          </a:stretch>
        </p:blipFill>
        <p:spPr>
          <a:xfrm>
            <a:off x="3960295" y="3773518"/>
            <a:ext cx="4646060" cy="2949544"/>
          </a:xfrm>
          <a:prstGeom prst="rect">
            <a:avLst/>
          </a:prstGeom>
        </p:spPr>
      </p:pic>
      <p:sp>
        <p:nvSpPr>
          <p:cNvPr id="7" name="TextBox 6">
            <a:extLst>
              <a:ext uri="{FF2B5EF4-FFF2-40B4-BE49-F238E27FC236}">
                <a16:creationId xmlns:a16="http://schemas.microsoft.com/office/drawing/2014/main" id="{203D0726-04A2-1586-C1E1-EF3F3EC4760B}"/>
              </a:ext>
            </a:extLst>
          </p:cNvPr>
          <p:cNvSpPr txBox="1"/>
          <p:nvPr/>
        </p:nvSpPr>
        <p:spPr>
          <a:xfrm>
            <a:off x="658466" y="5916161"/>
            <a:ext cx="3832261" cy="646331"/>
          </a:xfrm>
          <a:prstGeom prst="rect">
            <a:avLst/>
          </a:prstGeom>
          <a:noFill/>
        </p:spPr>
        <p:txBody>
          <a:bodyPr wrap="square" rtlCol="0">
            <a:spAutoFit/>
          </a:bodyPr>
          <a:lstStyle/>
          <a:p>
            <a:r>
              <a:rPr lang="en-US" sz="1800" b="1" dirty="0"/>
              <a:t>Multigrounded line with neutral grounded at several points</a:t>
            </a:r>
          </a:p>
        </p:txBody>
      </p:sp>
    </p:spTree>
    <p:extLst>
      <p:ext uri="{BB962C8B-B14F-4D97-AF65-F5344CB8AC3E}">
        <p14:creationId xmlns:p14="http://schemas.microsoft.com/office/powerpoint/2010/main" val="1866858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BE1E06D3-273B-FA46-ACF0-080026D2227B}"/>
              </a:ext>
            </a:extLst>
          </p:cNvPr>
          <p:cNvSpPr/>
          <p:nvPr/>
        </p:nvSpPr>
        <p:spPr>
          <a:xfrm>
            <a:off x="99391" y="1253573"/>
            <a:ext cx="8782672" cy="5386090"/>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100" dirty="0"/>
              <a:t>Some utilities ground as little as </a:t>
            </a:r>
            <a:r>
              <a:rPr lang="en-US" sz="2100" u="sng" dirty="0"/>
              <a:t>four times per mile </a:t>
            </a:r>
            <a:r>
              <a:rPr lang="en-US" sz="2100" dirty="0"/>
              <a:t>while others ground at </a:t>
            </a:r>
            <a:r>
              <a:rPr lang="en-US" sz="2100" u="sng" dirty="0"/>
              <a:t>every pole</a:t>
            </a:r>
            <a:r>
              <a:rPr lang="en-US" sz="2100" dirty="0"/>
              <a:t>. </a:t>
            </a:r>
          </a:p>
          <a:p>
            <a:pPr marL="342900" indent="-342900">
              <a:spcBef>
                <a:spcPts val="600"/>
              </a:spcBef>
              <a:spcAft>
                <a:spcPts val="600"/>
              </a:spcAft>
              <a:buFont typeface="Arial" panose="020B0604020202020204" pitchFamily="34" charset="0"/>
              <a:buChar char="•"/>
            </a:pPr>
            <a:r>
              <a:rPr lang="en-US" sz="2100" dirty="0"/>
              <a:t>Sometimes the substation’s transformer is grounded through an impedance (approximately 1 ohm) in an effort to limit short circuit current levels. </a:t>
            </a:r>
          </a:p>
          <a:p>
            <a:pPr marL="342900" indent="-342900">
              <a:spcBef>
                <a:spcPts val="600"/>
              </a:spcBef>
              <a:spcAft>
                <a:spcPts val="600"/>
              </a:spcAft>
              <a:buFont typeface="Arial" panose="020B0604020202020204" pitchFamily="34" charset="0"/>
              <a:buChar char="•"/>
            </a:pPr>
            <a:r>
              <a:rPr lang="en-US" sz="2100" dirty="0"/>
              <a:t>Some of the more important advantages of a 4-wire </a:t>
            </a:r>
            <a:r>
              <a:rPr lang="en-US" sz="2100" dirty="0" err="1"/>
              <a:t>multigrounded</a:t>
            </a:r>
            <a:r>
              <a:rPr lang="en-US" sz="2100" dirty="0"/>
              <a:t> system (over a 3-wire delta) are:</a:t>
            </a:r>
          </a:p>
          <a:p>
            <a:pPr marL="800100" lvl="1" indent="-342900">
              <a:spcBef>
                <a:spcPts val="600"/>
              </a:spcBef>
              <a:spcAft>
                <a:spcPts val="600"/>
              </a:spcAft>
              <a:buFont typeface="Wingdings" pitchFamily="2" charset="2"/>
              <a:buChar char="Ø"/>
            </a:pPr>
            <a:r>
              <a:rPr lang="en-US" sz="2100" dirty="0"/>
              <a:t>High short circuit currents allowing effective overcurrent relaying practice.</a:t>
            </a:r>
          </a:p>
          <a:p>
            <a:pPr marL="800100" lvl="1" indent="-342900">
              <a:spcBef>
                <a:spcPts val="600"/>
              </a:spcBef>
              <a:spcAft>
                <a:spcPts val="600"/>
              </a:spcAft>
              <a:buFont typeface="Wingdings" pitchFamily="2" charset="2"/>
              <a:buChar char="Ø"/>
            </a:pPr>
            <a:r>
              <a:rPr lang="en-US" sz="2100" dirty="0"/>
              <a:t>Much cheaper for single-phase service, especially underground, since only one cable, bushing, switch, fuse, etc., needs to be used as compared to a delta system which needs 2 times as much equipment.</a:t>
            </a:r>
          </a:p>
          <a:p>
            <a:pPr marL="800100" lvl="1" indent="-342900">
              <a:spcBef>
                <a:spcPts val="600"/>
              </a:spcBef>
              <a:spcAft>
                <a:spcPts val="600"/>
              </a:spcAft>
              <a:buFont typeface="Wingdings" pitchFamily="2" charset="2"/>
              <a:buChar char="Ø"/>
            </a:pPr>
            <a:r>
              <a:rPr lang="en-US" sz="2100" dirty="0"/>
              <a:t>Lower rated arresters and lower rated BIL required.</a:t>
            </a:r>
          </a:p>
        </p:txBody>
      </p:sp>
      <p:sp>
        <p:nvSpPr>
          <p:cNvPr id="8" name="TextBox 5">
            <a:extLst>
              <a:ext uri="{FF2B5EF4-FFF2-40B4-BE49-F238E27FC236}">
                <a16:creationId xmlns:a16="http://schemas.microsoft.com/office/drawing/2014/main" id="{758E3418-0CD0-B949-BF4F-6F4D418C4011}"/>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3792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BE1E06D3-273B-FA46-ACF0-080026D2227B}"/>
              </a:ext>
            </a:extLst>
          </p:cNvPr>
          <p:cNvSpPr/>
          <p:nvPr/>
        </p:nvSpPr>
        <p:spPr>
          <a:xfrm>
            <a:off x="99391" y="1253573"/>
            <a:ext cx="8782672" cy="415498"/>
          </a:xfrm>
          <a:prstGeom prst="rect">
            <a:avLst/>
          </a:prstGeom>
        </p:spPr>
        <p:txBody>
          <a:bodyPr wrap="square">
            <a:spAutoFit/>
          </a:bodyPr>
          <a:lstStyle/>
          <a:p>
            <a:pPr>
              <a:spcBef>
                <a:spcPts val="600"/>
              </a:spcBef>
              <a:spcAft>
                <a:spcPts val="600"/>
              </a:spcAft>
            </a:pPr>
            <a:r>
              <a:rPr lang="en-US" sz="2100" dirty="0"/>
              <a:t>Other common circuit configurations</a:t>
            </a:r>
          </a:p>
        </p:txBody>
      </p:sp>
      <p:sp>
        <p:nvSpPr>
          <p:cNvPr id="9" name="TextBox 5">
            <a:extLst>
              <a:ext uri="{FF2B5EF4-FFF2-40B4-BE49-F238E27FC236}">
                <a16:creationId xmlns:a16="http://schemas.microsoft.com/office/drawing/2014/main" id="{14986D29-0CC4-D34D-9FF0-884929C17FA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0C2C62C-0D11-4D79-284F-8FC8F8163380}"/>
              </a:ext>
            </a:extLst>
          </p:cNvPr>
          <p:cNvPicPr>
            <a:picLocks noChangeAspect="1"/>
          </p:cNvPicPr>
          <p:nvPr/>
        </p:nvPicPr>
        <p:blipFill>
          <a:blip r:embed="rId2"/>
          <a:stretch>
            <a:fillRect/>
          </a:stretch>
        </p:blipFill>
        <p:spPr>
          <a:xfrm>
            <a:off x="179388" y="2105024"/>
            <a:ext cx="4174165" cy="2550192"/>
          </a:xfrm>
          <a:prstGeom prst="rect">
            <a:avLst/>
          </a:prstGeom>
        </p:spPr>
      </p:pic>
      <p:sp>
        <p:nvSpPr>
          <p:cNvPr id="6" name="TextBox 5">
            <a:extLst>
              <a:ext uri="{FF2B5EF4-FFF2-40B4-BE49-F238E27FC236}">
                <a16:creationId xmlns:a16="http://schemas.microsoft.com/office/drawing/2014/main" id="{4E2484F3-927B-57AE-A558-3B941A91337A}"/>
              </a:ext>
            </a:extLst>
          </p:cNvPr>
          <p:cNvSpPr txBox="1"/>
          <p:nvPr/>
        </p:nvSpPr>
        <p:spPr>
          <a:xfrm>
            <a:off x="631690" y="4921324"/>
            <a:ext cx="3721863" cy="523220"/>
          </a:xfrm>
          <a:prstGeom prst="rect">
            <a:avLst/>
          </a:prstGeom>
          <a:noFill/>
        </p:spPr>
        <p:txBody>
          <a:bodyPr wrap="square" rtlCol="0">
            <a:spAutoFit/>
          </a:bodyPr>
          <a:lstStyle/>
          <a:p>
            <a:pPr algn="ctr"/>
            <a:r>
              <a:rPr lang="en-US" sz="1400" b="1" dirty="0"/>
              <a:t>Four-wire with neutral grounded at transformer only</a:t>
            </a:r>
          </a:p>
        </p:txBody>
      </p:sp>
      <p:pic>
        <p:nvPicPr>
          <p:cNvPr id="8" name="Picture 7">
            <a:extLst>
              <a:ext uri="{FF2B5EF4-FFF2-40B4-BE49-F238E27FC236}">
                <a16:creationId xmlns:a16="http://schemas.microsoft.com/office/drawing/2014/main" id="{0ADC2A27-4D25-BEAA-3A2C-AD1AAF690E32}"/>
              </a:ext>
            </a:extLst>
          </p:cNvPr>
          <p:cNvPicPr>
            <a:picLocks noChangeAspect="1"/>
          </p:cNvPicPr>
          <p:nvPr/>
        </p:nvPicPr>
        <p:blipFill>
          <a:blip r:embed="rId3"/>
          <a:stretch>
            <a:fillRect/>
          </a:stretch>
        </p:blipFill>
        <p:spPr>
          <a:xfrm>
            <a:off x="4538603" y="2149877"/>
            <a:ext cx="4310063" cy="2630406"/>
          </a:xfrm>
          <a:prstGeom prst="rect">
            <a:avLst/>
          </a:prstGeom>
        </p:spPr>
      </p:pic>
      <p:sp>
        <p:nvSpPr>
          <p:cNvPr id="13" name="TextBox 12">
            <a:extLst>
              <a:ext uri="{FF2B5EF4-FFF2-40B4-BE49-F238E27FC236}">
                <a16:creationId xmlns:a16="http://schemas.microsoft.com/office/drawing/2014/main" id="{934254F5-A7A3-4A20-EB51-D2C536D827D6}"/>
              </a:ext>
            </a:extLst>
          </p:cNvPr>
          <p:cNvSpPr txBox="1"/>
          <p:nvPr/>
        </p:nvSpPr>
        <p:spPr>
          <a:xfrm>
            <a:off x="5126803" y="4897799"/>
            <a:ext cx="3721863" cy="307777"/>
          </a:xfrm>
          <a:prstGeom prst="rect">
            <a:avLst/>
          </a:prstGeom>
          <a:noFill/>
        </p:spPr>
        <p:txBody>
          <a:bodyPr wrap="square" rtlCol="0">
            <a:spAutoFit/>
          </a:bodyPr>
          <a:lstStyle/>
          <a:p>
            <a:pPr algn="ctr"/>
            <a:r>
              <a:rPr lang="en-US" sz="1400" b="1" dirty="0"/>
              <a:t>Three-wire neutral grounded transformer</a:t>
            </a:r>
          </a:p>
        </p:txBody>
      </p:sp>
    </p:spTree>
    <p:extLst>
      <p:ext uri="{BB962C8B-B14F-4D97-AF65-F5344CB8AC3E}">
        <p14:creationId xmlns:p14="http://schemas.microsoft.com/office/powerpoint/2010/main" val="4076380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3" name="Rectangle 2">
            <a:extLst>
              <a:ext uri="{FF2B5EF4-FFF2-40B4-BE49-F238E27FC236}">
                <a16:creationId xmlns:a16="http://schemas.microsoft.com/office/drawing/2014/main" id="{BE1E06D3-273B-FA46-ACF0-080026D2227B}"/>
              </a:ext>
            </a:extLst>
          </p:cNvPr>
          <p:cNvSpPr/>
          <p:nvPr/>
        </p:nvSpPr>
        <p:spPr>
          <a:xfrm>
            <a:off x="99391" y="1253573"/>
            <a:ext cx="8782672" cy="415498"/>
          </a:xfrm>
          <a:prstGeom prst="rect">
            <a:avLst/>
          </a:prstGeom>
        </p:spPr>
        <p:txBody>
          <a:bodyPr wrap="square">
            <a:spAutoFit/>
          </a:bodyPr>
          <a:lstStyle/>
          <a:p>
            <a:pPr>
              <a:spcBef>
                <a:spcPts val="600"/>
              </a:spcBef>
              <a:spcAft>
                <a:spcPts val="600"/>
              </a:spcAft>
            </a:pPr>
            <a:r>
              <a:rPr lang="en-US" sz="2100" dirty="0"/>
              <a:t>Other common circuit configurations</a:t>
            </a:r>
          </a:p>
        </p:txBody>
      </p:sp>
      <p:sp>
        <p:nvSpPr>
          <p:cNvPr id="9" name="TextBox 5">
            <a:extLst>
              <a:ext uri="{FF2B5EF4-FFF2-40B4-BE49-F238E27FC236}">
                <a16:creationId xmlns:a16="http://schemas.microsoft.com/office/drawing/2014/main" id="{14986D29-0CC4-D34D-9FF0-884929C17FA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E2484F3-927B-57AE-A558-3B941A91337A}"/>
              </a:ext>
            </a:extLst>
          </p:cNvPr>
          <p:cNvSpPr txBox="1"/>
          <p:nvPr/>
        </p:nvSpPr>
        <p:spPr>
          <a:xfrm>
            <a:off x="768864" y="5081207"/>
            <a:ext cx="3721863" cy="307777"/>
          </a:xfrm>
          <a:prstGeom prst="rect">
            <a:avLst/>
          </a:prstGeom>
          <a:noFill/>
        </p:spPr>
        <p:txBody>
          <a:bodyPr wrap="square" rtlCol="0">
            <a:spAutoFit/>
          </a:bodyPr>
          <a:lstStyle/>
          <a:p>
            <a:pPr algn="ctr"/>
            <a:r>
              <a:rPr lang="en-US" sz="1400" b="1" dirty="0"/>
              <a:t>Three-wire ungrounded</a:t>
            </a:r>
          </a:p>
        </p:txBody>
      </p:sp>
      <p:pic>
        <p:nvPicPr>
          <p:cNvPr id="8" name="Picture 7">
            <a:extLst>
              <a:ext uri="{FF2B5EF4-FFF2-40B4-BE49-F238E27FC236}">
                <a16:creationId xmlns:a16="http://schemas.microsoft.com/office/drawing/2014/main" id="{C0341462-D227-4B83-3369-043594CF9227}"/>
              </a:ext>
            </a:extLst>
          </p:cNvPr>
          <p:cNvPicPr>
            <a:picLocks noChangeAspect="1"/>
          </p:cNvPicPr>
          <p:nvPr/>
        </p:nvPicPr>
        <p:blipFill>
          <a:blip r:embed="rId2"/>
          <a:stretch>
            <a:fillRect/>
          </a:stretch>
        </p:blipFill>
        <p:spPr>
          <a:xfrm>
            <a:off x="271908" y="2362264"/>
            <a:ext cx="4300092" cy="2693250"/>
          </a:xfrm>
          <a:prstGeom prst="rect">
            <a:avLst/>
          </a:prstGeom>
        </p:spPr>
      </p:pic>
      <p:pic>
        <p:nvPicPr>
          <p:cNvPr id="10" name="Picture 9">
            <a:extLst>
              <a:ext uri="{FF2B5EF4-FFF2-40B4-BE49-F238E27FC236}">
                <a16:creationId xmlns:a16="http://schemas.microsoft.com/office/drawing/2014/main" id="{4BD037EF-444C-AD8A-7121-AFA5C7712D2B}"/>
              </a:ext>
            </a:extLst>
          </p:cNvPr>
          <p:cNvPicPr>
            <a:picLocks noChangeAspect="1"/>
          </p:cNvPicPr>
          <p:nvPr/>
        </p:nvPicPr>
        <p:blipFill>
          <a:blip r:embed="rId3"/>
          <a:stretch>
            <a:fillRect/>
          </a:stretch>
        </p:blipFill>
        <p:spPr>
          <a:xfrm>
            <a:off x="4315289" y="2819854"/>
            <a:ext cx="4409611" cy="1778069"/>
          </a:xfrm>
          <a:prstGeom prst="rect">
            <a:avLst/>
          </a:prstGeom>
        </p:spPr>
      </p:pic>
      <p:sp>
        <p:nvSpPr>
          <p:cNvPr id="14" name="TextBox 13">
            <a:extLst>
              <a:ext uri="{FF2B5EF4-FFF2-40B4-BE49-F238E27FC236}">
                <a16:creationId xmlns:a16="http://schemas.microsoft.com/office/drawing/2014/main" id="{23B8081B-968F-9AC5-9B46-28D7E2D5D506}"/>
              </a:ext>
            </a:extLst>
          </p:cNvPr>
          <p:cNvSpPr txBox="1"/>
          <p:nvPr/>
        </p:nvSpPr>
        <p:spPr>
          <a:xfrm>
            <a:off x="4572000" y="5106767"/>
            <a:ext cx="3721863" cy="307777"/>
          </a:xfrm>
          <a:prstGeom prst="rect">
            <a:avLst/>
          </a:prstGeom>
          <a:noFill/>
        </p:spPr>
        <p:txBody>
          <a:bodyPr wrap="square" rtlCol="0">
            <a:spAutoFit/>
          </a:bodyPr>
          <a:lstStyle/>
          <a:p>
            <a:pPr algn="ctr"/>
            <a:r>
              <a:rPr lang="en-US" sz="1400" b="1" dirty="0"/>
              <a:t>Three-wire fed from delta windings</a:t>
            </a:r>
          </a:p>
        </p:txBody>
      </p:sp>
    </p:spTree>
    <p:extLst>
      <p:ext uri="{BB962C8B-B14F-4D97-AF65-F5344CB8AC3E}">
        <p14:creationId xmlns:p14="http://schemas.microsoft.com/office/powerpoint/2010/main" val="1506457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figure below illustrates a line consisting of two conductors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and </a:t>
            </a:r>
            <a:r>
              <a:rPr lang="en-US" altLang="en-US" sz="2400" i="1" dirty="0">
                <a:solidFill>
                  <a:schemeClr val="tx1"/>
                </a:solidFill>
                <a:latin typeface="Arial" panose="020B0604020202020204" pitchFamily="34" charset="0"/>
              </a:rPr>
              <a:t>j</a:t>
            </a:r>
            <a:r>
              <a:rPr lang="en-US" altLang="en-US" sz="2400" dirty="0">
                <a:solidFill>
                  <a:schemeClr val="tx1"/>
                </a:solidFill>
                <a:latin typeface="Arial" panose="020B0604020202020204" pitchFamily="34" charset="0"/>
              </a:rPr>
              <a:t>) carrying currents (</a:t>
            </a:r>
            <a:r>
              <a:rPr lang="en-US" altLang="en-US" sz="2400" i="1" dirty="0">
                <a:solidFill>
                  <a:schemeClr val="tx1"/>
                </a:solidFill>
                <a:latin typeface="Arial" panose="020B0604020202020204" pitchFamily="34" charset="0"/>
              </a:rPr>
              <a:t>I</a:t>
            </a:r>
            <a:r>
              <a:rPr lang="en-US" altLang="en-US" sz="2400" i="1" baseline="-25000" dirty="0">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and </a:t>
            </a:r>
            <a:r>
              <a:rPr lang="en-US" altLang="en-US" sz="2400" i="1" dirty="0" err="1">
                <a:solidFill>
                  <a:schemeClr val="tx1"/>
                </a:solidFill>
                <a:latin typeface="Arial" panose="020B0604020202020204" pitchFamily="34" charset="0"/>
              </a:rPr>
              <a:t>I</a:t>
            </a:r>
            <a:r>
              <a:rPr lang="en-US" altLang="en-US" sz="2400" i="1" baseline="-25000" dirty="0" err="1">
                <a:solidFill>
                  <a:schemeClr val="tx1"/>
                </a:solidFill>
                <a:latin typeface="Arial" panose="020B0604020202020204" pitchFamily="34" charset="0"/>
              </a:rPr>
              <a:t>j</a:t>
            </a:r>
            <a:r>
              <a:rPr lang="en-US" altLang="en-US" sz="2400" dirty="0">
                <a:solidFill>
                  <a:schemeClr val="tx1"/>
                </a:solidFill>
                <a:latin typeface="Arial" panose="020B0604020202020204" pitchFamily="34" charset="0"/>
              </a:rPr>
              <a:t>) with the remote ends of the conductors tied to ground. A fictitious “dirt” conductor carrying current Id is used to represent the return path for the currents.</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56241" y="3767110"/>
            <a:ext cx="5610905" cy="2633690"/>
          </a:xfrm>
          <a:prstGeom prst="rect">
            <a:avLst/>
          </a:prstGeom>
        </p:spPr>
      </p:pic>
      <p:sp>
        <p:nvSpPr>
          <p:cNvPr id="9" name="TextBox 5">
            <a:extLst>
              <a:ext uri="{FF2B5EF4-FFF2-40B4-BE49-F238E27FC236}">
                <a16:creationId xmlns:a16="http://schemas.microsoft.com/office/drawing/2014/main" id="{436BF6FA-D244-4C41-9793-3D26F7585F09}"/>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78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49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90942" y="4082415"/>
            <a:ext cx="3991201"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We can use KVL to obtain:</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649072" y="1358899"/>
            <a:ext cx="5610905" cy="2633690"/>
          </a:xfrm>
          <a:prstGeom prst="rect">
            <a:avLst/>
          </a:prstGeom>
        </p:spPr>
      </p:pic>
      <p:pic>
        <p:nvPicPr>
          <p:cNvPr id="3" name="Picture 2">
            <a:extLst>
              <a:ext uri="{FF2B5EF4-FFF2-40B4-BE49-F238E27FC236}">
                <a16:creationId xmlns:a16="http://schemas.microsoft.com/office/drawing/2014/main" id="{F99BAD37-04C1-504F-BE88-8F50F49175CA}"/>
              </a:ext>
            </a:extLst>
          </p:cNvPr>
          <p:cNvPicPr>
            <a:picLocks noChangeAspect="1"/>
          </p:cNvPicPr>
          <p:nvPr/>
        </p:nvPicPr>
        <p:blipFill>
          <a:blip r:embed="rId3"/>
          <a:stretch>
            <a:fillRect/>
          </a:stretch>
        </p:blipFill>
        <p:spPr>
          <a:xfrm>
            <a:off x="304937" y="4975338"/>
            <a:ext cx="8299174" cy="658133"/>
          </a:xfrm>
          <a:prstGeom prst="rect">
            <a:avLst/>
          </a:prstGeom>
        </p:spPr>
      </p:pic>
      <p:sp>
        <p:nvSpPr>
          <p:cNvPr id="9" name="TextBox 5">
            <a:extLst>
              <a:ext uri="{FF2B5EF4-FFF2-40B4-BE49-F238E27FC236}">
                <a16:creationId xmlns:a16="http://schemas.microsoft.com/office/drawing/2014/main" id="{7DFD1A3E-3136-FB40-BA5C-F5844483A69C}"/>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4183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185738" y="1349375"/>
            <a:ext cx="8307387"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Overhead lines feed many of the distribution customers that are serviced and can be found on streets, alleys, through woods and backyards. </a:t>
            </a:r>
          </a:p>
          <a:p>
            <a:pPr>
              <a:spcBef>
                <a:spcPct val="0"/>
              </a:spcBef>
              <a:spcAft>
                <a:spcPts val="1200"/>
              </a:spcAft>
              <a:buClrTx/>
            </a:pPr>
            <a:r>
              <a:rPr lang="en-US" altLang="en-US" sz="2400" dirty="0">
                <a:solidFill>
                  <a:schemeClr val="tx1"/>
                </a:solidFill>
                <a:latin typeface="Arial" panose="020B0604020202020204" pitchFamily="34" charset="0"/>
              </a:rPr>
              <a:t>Overhead lines are exposed to trees and animals, to wind and lightning, and to cars and kites, they are a critical component in the reliability of distribution circuits.</a:t>
            </a:r>
          </a:p>
          <a:p>
            <a:pPr>
              <a:spcBef>
                <a:spcPct val="0"/>
              </a:spcBef>
              <a:spcAft>
                <a:spcPts val="1200"/>
              </a:spcAft>
              <a:buClrTx/>
            </a:pPr>
            <a:r>
              <a:rPr lang="en-US" altLang="en-US" sz="2400" dirty="0">
                <a:solidFill>
                  <a:schemeClr val="tx1"/>
                </a:solidFill>
                <a:latin typeface="Arial" panose="020B0604020202020204" pitchFamily="34" charset="0"/>
              </a:rPr>
              <a:t>Many of the lines that exist in the City of Pittsburgh and are owned by Duquesne Light Company are overhead lines.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TextBox 5">
            <a:extLst>
              <a:ext uri="{FF2B5EF4-FFF2-40B4-BE49-F238E27FC236}">
                <a16:creationId xmlns:a16="http://schemas.microsoft.com/office/drawing/2014/main" id="{B14B4D32-430B-1343-B295-DFC72BDD8CC2}"/>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169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50</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96385" y="1343025"/>
            <a:ext cx="7129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Collecting in terms yields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a:extLst>
              <a:ext uri="{FF2B5EF4-FFF2-40B4-BE49-F238E27FC236}">
                <a16:creationId xmlns:a16="http://schemas.microsoft.com/office/drawing/2014/main" id="{7C790A65-C62D-5940-AA59-6B4D18559483}"/>
              </a:ext>
            </a:extLst>
          </p:cNvPr>
          <p:cNvPicPr>
            <a:picLocks noChangeAspect="1"/>
          </p:cNvPicPr>
          <p:nvPr/>
        </p:nvPicPr>
        <p:blipFill>
          <a:blip r:embed="rId2"/>
          <a:stretch>
            <a:fillRect/>
          </a:stretch>
        </p:blipFill>
        <p:spPr>
          <a:xfrm>
            <a:off x="266700" y="1948125"/>
            <a:ext cx="8458200" cy="825500"/>
          </a:xfrm>
          <a:prstGeom prst="rect">
            <a:avLst/>
          </a:prstGeom>
        </p:spPr>
      </p:pic>
      <p:sp>
        <p:nvSpPr>
          <p:cNvPr id="8" name="TextBox 5">
            <a:extLst>
              <a:ext uri="{FF2B5EF4-FFF2-40B4-BE49-F238E27FC236}">
                <a16:creationId xmlns:a16="http://schemas.microsoft.com/office/drawing/2014/main" id="{E416FB68-D5D0-2444-BF71-7CEF9D175918}"/>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987BD4E-3F9F-0A4D-89DA-8B6CD19D0A41}"/>
              </a:ext>
            </a:extLst>
          </p:cNvPr>
          <p:cNvPicPr>
            <a:picLocks noChangeAspect="1"/>
          </p:cNvPicPr>
          <p:nvPr/>
        </p:nvPicPr>
        <p:blipFill>
          <a:blip r:embed="rId3"/>
          <a:stretch>
            <a:fillRect/>
          </a:stretch>
        </p:blipFill>
        <p:spPr>
          <a:xfrm>
            <a:off x="0" y="3624230"/>
            <a:ext cx="6089128" cy="2858162"/>
          </a:xfrm>
          <a:prstGeom prst="rect">
            <a:avLst/>
          </a:prstGeom>
        </p:spPr>
      </p:pic>
      <p:sp>
        <p:nvSpPr>
          <p:cNvPr id="11" name="TextBox 1">
            <a:extLst>
              <a:ext uri="{FF2B5EF4-FFF2-40B4-BE49-F238E27FC236}">
                <a16:creationId xmlns:a16="http://schemas.microsoft.com/office/drawing/2014/main" id="{520766BB-B006-4E4F-8041-4E3AC3077FBF}"/>
              </a:ext>
            </a:extLst>
          </p:cNvPr>
          <p:cNvSpPr txBox="1">
            <a:spLocks noChangeArrowheads="1"/>
          </p:cNvSpPr>
          <p:nvPr/>
        </p:nvSpPr>
        <p:spPr bwMode="auto">
          <a:xfrm>
            <a:off x="6829837" y="4010146"/>
            <a:ext cx="21410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Using KCL</a:t>
            </a:r>
          </a:p>
        </p:txBody>
      </p:sp>
      <p:pic>
        <p:nvPicPr>
          <p:cNvPr id="4" name="Picture 3">
            <a:extLst>
              <a:ext uri="{FF2B5EF4-FFF2-40B4-BE49-F238E27FC236}">
                <a16:creationId xmlns:a16="http://schemas.microsoft.com/office/drawing/2014/main" id="{B2081C0C-FA04-0D45-BB72-C19EFD8D4BDA}"/>
              </a:ext>
            </a:extLst>
          </p:cNvPr>
          <p:cNvPicPr>
            <a:picLocks noChangeAspect="1"/>
          </p:cNvPicPr>
          <p:nvPr/>
        </p:nvPicPr>
        <p:blipFill>
          <a:blip r:embed="rId4"/>
          <a:stretch>
            <a:fillRect/>
          </a:stretch>
        </p:blipFill>
        <p:spPr>
          <a:xfrm>
            <a:off x="6456293" y="4612474"/>
            <a:ext cx="2141055" cy="1120214"/>
          </a:xfrm>
          <a:prstGeom prst="rect">
            <a:avLst/>
          </a:prstGeom>
        </p:spPr>
      </p:pic>
      <p:cxnSp>
        <p:nvCxnSpPr>
          <p:cNvPr id="6" name="Straight Arrow Connector 5">
            <a:extLst>
              <a:ext uri="{FF2B5EF4-FFF2-40B4-BE49-F238E27FC236}">
                <a16:creationId xmlns:a16="http://schemas.microsoft.com/office/drawing/2014/main" id="{82EDAFCF-8007-E548-8A30-B53F41E04FA5}"/>
              </a:ext>
            </a:extLst>
          </p:cNvPr>
          <p:cNvCxnSpPr/>
          <p:nvPr/>
        </p:nvCxnSpPr>
        <p:spPr bwMode="auto">
          <a:xfrm flipH="1">
            <a:off x="5446643" y="4542183"/>
            <a:ext cx="1009650" cy="208721"/>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613397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51</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96385" y="1343025"/>
            <a:ext cx="7129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Substituting</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5">
            <a:extLst>
              <a:ext uri="{FF2B5EF4-FFF2-40B4-BE49-F238E27FC236}">
                <a16:creationId xmlns:a16="http://schemas.microsoft.com/office/drawing/2014/main" id="{E416FB68-D5D0-2444-BF71-7CEF9D175918}"/>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8ED93E6-9077-1746-A070-68CD719B6EA9}"/>
              </a:ext>
            </a:extLst>
          </p:cNvPr>
          <p:cNvPicPr>
            <a:picLocks noChangeAspect="1"/>
          </p:cNvPicPr>
          <p:nvPr/>
        </p:nvPicPr>
        <p:blipFill>
          <a:blip r:embed="rId2"/>
          <a:stretch>
            <a:fillRect/>
          </a:stretch>
        </p:blipFill>
        <p:spPr>
          <a:xfrm>
            <a:off x="258901" y="1982949"/>
            <a:ext cx="8309113" cy="805531"/>
          </a:xfrm>
          <a:prstGeom prst="rect">
            <a:avLst/>
          </a:prstGeom>
        </p:spPr>
      </p:pic>
      <p:pic>
        <p:nvPicPr>
          <p:cNvPr id="5" name="Picture 4">
            <a:extLst>
              <a:ext uri="{FF2B5EF4-FFF2-40B4-BE49-F238E27FC236}">
                <a16:creationId xmlns:a16="http://schemas.microsoft.com/office/drawing/2014/main" id="{3290D580-B554-AC44-B5AA-DE1BAF2E90A0}"/>
              </a:ext>
            </a:extLst>
          </p:cNvPr>
          <p:cNvPicPr>
            <a:picLocks noChangeAspect="1"/>
          </p:cNvPicPr>
          <p:nvPr/>
        </p:nvPicPr>
        <p:blipFill>
          <a:blip r:embed="rId3"/>
          <a:stretch>
            <a:fillRect/>
          </a:stretch>
        </p:blipFill>
        <p:spPr>
          <a:xfrm>
            <a:off x="2225813" y="4574071"/>
            <a:ext cx="3937000" cy="952500"/>
          </a:xfrm>
          <a:prstGeom prst="rect">
            <a:avLst/>
          </a:prstGeom>
          <a:ln w="25400">
            <a:solidFill>
              <a:srgbClr val="FF0000"/>
            </a:solidFill>
          </a:ln>
        </p:spPr>
      </p:pic>
      <p:sp>
        <p:nvSpPr>
          <p:cNvPr id="14" name="TextBox 1">
            <a:extLst>
              <a:ext uri="{FF2B5EF4-FFF2-40B4-BE49-F238E27FC236}">
                <a16:creationId xmlns:a16="http://schemas.microsoft.com/office/drawing/2014/main" id="{D38F46E1-7E09-BB46-9532-39DA8184E09F}"/>
              </a:ext>
            </a:extLst>
          </p:cNvPr>
          <p:cNvSpPr txBox="1">
            <a:spLocks noChangeArrowheads="1"/>
          </p:cNvSpPr>
          <p:nvPr/>
        </p:nvSpPr>
        <p:spPr bwMode="auto">
          <a:xfrm>
            <a:off x="96385" y="3450443"/>
            <a:ext cx="7129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From which we get the general form</a:t>
            </a:r>
          </a:p>
        </p:txBody>
      </p:sp>
    </p:spTree>
    <p:extLst>
      <p:ext uri="{BB962C8B-B14F-4D97-AF65-F5344CB8AC3E}">
        <p14:creationId xmlns:p14="http://schemas.microsoft.com/office/powerpoint/2010/main" val="68086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52</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96385" y="1343025"/>
            <a:ext cx="7129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Where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5">
            <a:extLst>
              <a:ext uri="{FF2B5EF4-FFF2-40B4-BE49-F238E27FC236}">
                <a16:creationId xmlns:a16="http://schemas.microsoft.com/office/drawing/2014/main" id="{E416FB68-D5D0-2444-BF71-7CEF9D175918}"/>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E8374E8-C577-E343-B6A7-355C2C1C3F36}"/>
              </a:ext>
            </a:extLst>
          </p:cNvPr>
          <p:cNvPicPr>
            <a:picLocks noChangeAspect="1"/>
          </p:cNvPicPr>
          <p:nvPr/>
        </p:nvPicPr>
        <p:blipFill>
          <a:blip r:embed="rId2"/>
          <a:stretch>
            <a:fillRect/>
          </a:stretch>
        </p:blipFill>
        <p:spPr>
          <a:xfrm>
            <a:off x="1896993" y="2256506"/>
            <a:ext cx="4813300" cy="1511300"/>
          </a:xfrm>
          <a:prstGeom prst="rect">
            <a:avLst/>
          </a:prstGeom>
          <a:ln w="25400">
            <a:solidFill>
              <a:srgbClr val="FF0000"/>
            </a:solidFill>
          </a:ln>
        </p:spPr>
      </p:pic>
    </p:spTree>
    <p:extLst>
      <p:ext uri="{BB962C8B-B14F-4D97-AF65-F5344CB8AC3E}">
        <p14:creationId xmlns:p14="http://schemas.microsoft.com/office/powerpoint/2010/main" val="1218710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53</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11478" y="1358899"/>
            <a:ext cx="872104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In the previous equations the “hat” impedances are calculated. Note that in these two equations the effect of the ground return path is being “folded” into what will now be referred to as the “primitive” self- and mutual impedances of the line. The “equivalent primitive circuit” is shown in the figure below:</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034143" y="3852377"/>
            <a:ext cx="7511142" cy="2548423"/>
          </a:xfrm>
          <a:prstGeom prst="rect">
            <a:avLst/>
          </a:prstGeom>
        </p:spPr>
      </p:pic>
      <p:sp>
        <p:nvSpPr>
          <p:cNvPr id="8" name="TextBox 5">
            <a:extLst>
              <a:ext uri="{FF2B5EF4-FFF2-40B4-BE49-F238E27FC236}">
                <a16:creationId xmlns:a16="http://schemas.microsoft.com/office/drawing/2014/main" id="{E852A529-1C4F-9C4E-80A9-CE47A6CD779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68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54</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11478" y="1358899"/>
            <a:ext cx="8721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These primitive self impedances are</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5">
            <a:extLst>
              <a:ext uri="{FF2B5EF4-FFF2-40B4-BE49-F238E27FC236}">
                <a16:creationId xmlns:a16="http://schemas.microsoft.com/office/drawing/2014/main" id="{E852A529-1C4F-9C4E-80A9-CE47A6CD779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783105F-E508-534A-98A3-DC484E3A2CC1}"/>
              </a:ext>
            </a:extLst>
          </p:cNvPr>
          <p:cNvPicPr>
            <a:picLocks noChangeAspect="1"/>
          </p:cNvPicPr>
          <p:nvPr/>
        </p:nvPicPr>
        <p:blipFill>
          <a:blip r:embed="rId2"/>
          <a:stretch>
            <a:fillRect/>
          </a:stretch>
        </p:blipFill>
        <p:spPr>
          <a:xfrm>
            <a:off x="211478" y="2140732"/>
            <a:ext cx="5345318" cy="546315"/>
          </a:xfrm>
          <a:prstGeom prst="rect">
            <a:avLst/>
          </a:prstGeom>
        </p:spPr>
      </p:pic>
      <p:pic>
        <p:nvPicPr>
          <p:cNvPr id="5" name="Picture 4">
            <a:extLst>
              <a:ext uri="{FF2B5EF4-FFF2-40B4-BE49-F238E27FC236}">
                <a16:creationId xmlns:a16="http://schemas.microsoft.com/office/drawing/2014/main" id="{FE233104-6496-4C4E-A05D-3F543E94854A}"/>
              </a:ext>
            </a:extLst>
          </p:cNvPr>
          <p:cNvPicPr>
            <a:picLocks noChangeAspect="1"/>
          </p:cNvPicPr>
          <p:nvPr/>
        </p:nvPicPr>
        <p:blipFill>
          <a:blip r:embed="rId3"/>
          <a:stretch>
            <a:fillRect/>
          </a:stretch>
        </p:blipFill>
        <p:spPr>
          <a:xfrm>
            <a:off x="716101" y="2865057"/>
            <a:ext cx="7891185" cy="687614"/>
          </a:xfrm>
          <a:prstGeom prst="rect">
            <a:avLst/>
          </a:prstGeom>
        </p:spPr>
      </p:pic>
      <p:pic>
        <p:nvPicPr>
          <p:cNvPr id="6" name="Picture 5">
            <a:extLst>
              <a:ext uri="{FF2B5EF4-FFF2-40B4-BE49-F238E27FC236}">
                <a16:creationId xmlns:a16="http://schemas.microsoft.com/office/drawing/2014/main" id="{63DF5602-AA89-6E49-81B7-2507C153829C}"/>
              </a:ext>
            </a:extLst>
          </p:cNvPr>
          <p:cNvPicPr>
            <a:picLocks noChangeAspect="1"/>
          </p:cNvPicPr>
          <p:nvPr/>
        </p:nvPicPr>
        <p:blipFill>
          <a:blip r:embed="rId4"/>
          <a:stretch>
            <a:fillRect/>
          </a:stretch>
        </p:blipFill>
        <p:spPr>
          <a:xfrm>
            <a:off x="716101" y="3715060"/>
            <a:ext cx="5889419" cy="654380"/>
          </a:xfrm>
          <a:prstGeom prst="rect">
            <a:avLst/>
          </a:prstGeom>
        </p:spPr>
      </p:pic>
    </p:spTree>
    <p:extLst>
      <p:ext uri="{BB962C8B-B14F-4D97-AF65-F5344CB8AC3E}">
        <p14:creationId xmlns:p14="http://schemas.microsoft.com/office/powerpoint/2010/main" val="2481507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55</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211478" y="1358899"/>
            <a:ext cx="8721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These primitive mutual impedances are </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5">
            <a:extLst>
              <a:ext uri="{FF2B5EF4-FFF2-40B4-BE49-F238E27FC236}">
                <a16:creationId xmlns:a16="http://schemas.microsoft.com/office/drawing/2014/main" id="{E852A529-1C4F-9C4E-80A9-CE47A6CD7796}"/>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64DA279-2252-094A-938F-B2785ACABB81}"/>
              </a:ext>
            </a:extLst>
          </p:cNvPr>
          <p:cNvPicPr>
            <a:picLocks noChangeAspect="1"/>
          </p:cNvPicPr>
          <p:nvPr/>
        </p:nvPicPr>
        <p:blipFill>
          <a:blip r:embed="rId2"/>
          <a:stretch>
            <a:fillRect/>
          </a:stretch>
        </p:blipFill>
        <p:spPr>
          <a:xfrm>
            <a:off x="179388" y="2105024"/>
            <a:ext cx="4770299" cy="501550"/>
          </a:xfrm>
          <a:prstGeom prst="rect">
            <a:avLst/>
          </a:prstGeom>
        </p:spPr>
      </p:pic>
      <p:pic>
        <p:nvPicPr>
          <p:cNvPr id="3" name="Picture 2">
            <a:extLst>
              <a:ext uri="{FF2B5EF4-FFF2-40B4-BE49-F238E27FC236}">
                <a16:creationId xmlns:a16="http://schemas.microsoft.com/office/drawing/2014/main" id="{F0222EC9-490F-AE45-A29E-DFBD36D37063}"/>
              </a:ext>
            </a:extLst>
          </p:cNvPr>
          <p:cNvPicPr>
            <a:picLocks noChangeAspect="1"/>
          </p:cNvPicPr>
          <p:nvPr/>
        </p:nvPicPr>
        <p:blipFill>
          <a:blip r:embed="rId3"/>
          <a:stretch>
            <a:fillRect/>
          </a:stretch>
        </p:blipFill>
        <p:spPr>
          <a:xfrm>
            <a:off x="735496" y="2797452"/>
            <a:ext cx="6960704" cy="656670"/>
          </a:xfrm>
          <a:prstGeom prst="rect">
            <a:avLst/>
          </a:prstGeom>
        </p:spPr>
      </p:pic>
      <p:pic>
        <p:nvPicPr>
          <p:cNvPr id="7" name="Picture 6">
            <a:extLst>
              <a:ext uri="{FF2B5EF4-FFF2-40B4-BE49-F238E27FC236}">
                <a16:creationId xmlns:a16="http://schemas.microsoft.com/office/drawing/2014/main" id="{9EE3925C-0DB5-4940-8C7B-44B406F6A5E1}"/>
              </a:ext>
            </a:extLst>
          </p:cNvPr>
          <p:cNvPicPr>
            <a:picLocks noChangeAspect="1"/>
          </p:cNvPicPr>
          <p:nvPr/>
        </p:nvPicPr>
        <p:blipFill>
          <a:blip r:embed="rId4"/>
          <a:stretch>
            <a:fillRect/>
          </a:stretch>
        </p:blipFill>
        <p:spPr>
          <a:xfrm>
            <a:off x="775254" y="3632288"/>
            <a:ext cx="5024507" cy="744810"/>
          </a:xfrm>
          <a:prstGeom prst="rect">
            <a:avLst/>
          </a:prstGeom>
        </p:spPr>
      </p:pic>
    </p:spTree>
    <p:extLst>
      <p:ext uri="{BB962C8B-B14F-4D97-AF65-F5344CB8AC3E}">
        <p14:creationId xmlns:p14="http://schemas.microsoft.com/office/powerpoint/2010/main" val="11233581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400" dirty="0">
                <a:latin typeface="Arial" panose="020B0604020202020204" pitchFamily="34" charset="0"/>
              </a:rPr>
              <a:t> Untransposed Distribution Lines</a:t>
            </a:r>
            <a:endParaRPr lang="en-US" altLang="en-US" sz="2600" dirty="0">
              <a:latin typeface="Arial" panose="020B0604020202020204" pitchFamily="34" charset="0"/>
            </a:endParaRP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422956" y="1846377"/>
            <a:ext cx="8721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b="1" dirty="0">
                <a:solidFill>
                  <a:schemeClr val="tx1"/>
                </a:solidFill>
                <a:latin typeface="Arial" panose="020B0604020202020204" pitchFamily="34" charset="0"/>
              </a:rPr>
              <a:t>But how to we determine </a:t>
            </a:r>
            <a:r>
              <a:rPr lang="en-US" altLang="en-US" sz="2400" b="1" dirty="0" err="1">
                <a:solidFill>
                  <a:schemeClr val="tx1"/>
                </a:solidFill>
                <a:latin typeface="Arial" panose="020B0604020202020204" pitchFamily="34" charset="0"/>
              </a:rPr>
              <a:t>GMR</a:t>
            </a:r>
            <a:r>
              <a:rPr lang="en-US" altLang="en-US" sz="2400" b="1" baseline="-25000" dirty="0" err="1">
                <a:solidFill>
                  <a:schemeClr val="tx1"/>
                </a:solidFill>
                <a:latin typeface="Arial" panose="020B0604020202020204" pitchFamily="34" charset="0"/>
              </a:rPr>
              <a:t>d</a:t>
            </a:r>
            <a:r>
              <a:rPr lang="en-US" altLang="en-US" sz="2400" b="1" dirty="0">
                <a:solidFill>
                  <a:schemeClr val="tx1"/>
                </a:solidFill>
                <a:latin typeface="Arial" panose="020B0604020202020204" pitchFamily="34" charset="0"/>
              </a:rPr>
              <a:t>, D</a:t>
            </a:r>
            <a:r>
              <a:rPr lang="en-US" altLang="en-US" sz="2400" b="1" baseline="-25000" dirty="0">
                <a:solidFill>
                  <a:schemeClr val="tx1"/>
                </a:solidFill>
                <a:latin typeface="Arial" panose="020B0604020202020204" pitchFamily="34" charset="0"/>
              </a:rPr>
              <a:t>id</a:t>
            </a:r>
            <a:r>
              <a:rPr lang="en-US" altLang="en-US" sz="2400" b="1" dirty="0">
                <a:solidFill>
                  <a:schemeClr val="tx1"/>
                </a:solidFill>
                <a:latin typeface="Arial" panose="020B0604020202020204" pitchFamily="34" charset="0"/>
              </a:rPr>
              <a:t>, </a:t>
            </a:r>
            <a:r>
              <a:rPr lang="en-US" altLang="en-US" sz="2400" b="1" dirty="0" err="1">
                <a:solidFill>
                  <a:schemeClr val="tx1"/>
                </a:solidFill>
                <a:latin typeface="Arial" panose="020B0604020202020204" pitchFamily="34" charset="0"/>
              </a:rPr>
              <a:t>D</a:t>
            </a:r>
            <a:r>
              <a:rPr lang="en-US" altLang="en-US" sz="2400" b="1" baseline="-25000" dirty="0" err="1">
                <a:solidFill>
                  <a:schemeClr val="tx1"/>
                </a:solidFill>
                <a:latin typeface="Arial" panose="020B0604020202020204" pitchFamily="34" charset="0"/>
              </a:rPr>
              <a:t>di</a:t>
            </a:r>
            <a:r>
              <a:rPr lang="en-US" altLang="en-US" sz="2400" b="1" dirty="0">
                <a:solidFill>
                  <a:schemeClr val="tx1"/>
                </a:solidFill>
                <a:latin typeface="Arial" panose="020B0604020202020204" pitchFamily="34" charset="0"/>
              </a:rPr>
              <a:t>, </a:t>
            </a:r>
            <a:r>
              <a:rPr lang="en-US" altLang="en-US" sz="2400" b="1" dirty="0" err="1">
                <a:solidFill>
                  <a:schemeClr val="tx1"/>
                </a:solidFill>
                <a:latin typeface="Arial" panose="020B0604020202020204" pitchFamily="34" charset="0"/>
              </a:rPr>
              <a:t>D</a:t>
            </a:r>
            <a:r>
              <a:rPr lang="en-US" altLang="en-US" sz="2400" b="1" baseline="-25000" dirty="0" err="1">
                <a:solidFill>
                  <a:schemeClr val="tx1"/>
                </a:solidFill>
                <a:latin typeface="Arial" panose="020B0604020202020204" pitchFamily="34" charset="0"/>
              </a:rPr>
              <a:t>jd</a:t>
            </a:r>
            <a:r>
              <a:rPr lang="en-US" altLang="en-US" sz="2400" b="1" dirty="0">
                <a:solidFill>
                  <a:schemeClr val="tx1"/>
                </a:solidFill>
                <a:latin typeface="Arial" panose="020B0604020202020204" pitchFamily="34" charset="0"/>
              </a:rPr>
              <a:t>, and </a:t>
            </a:r>
            <a:r>
              <a:rPr lang="en-US" altLang="en-US" sz="2400" b="1" dirty="0" err="1">
                <a:solidFill>
                  <a:schemeClr val="tx1"/>
                </a:solidFill>
                <a:latin typeface="Arial" panose="020B0604020202020204" pitchFamily="34" charset="0"/>
              </a:rPr>
              <a:t>D</a:t>
            </a:r>
            <a:r>
              <a:rPr lang="en-US" altLang="en-US" sz="2400" b="1" baseline="-25000" dirty="0" err="1">
                <a:solidFill>
                  <a:schemeClr val="tx1"/>
                </a:solidFill>
                <a:latin typeface="Arial" panose="020B0604020202020204" pitchFamily="34" charset="0"/>
              </a:rPr>
              <a:t>dj</a:t>
            </a:r>
            <a:r>
              <a:rPr lang="en-US" altLang="en-US" sz="2400" b="1" dirty="0">
                <a:solidFill>
                  <a:schemeClr val="tx1"/>
                </a:solidFill>
                <a:latin typeface="Arial" panose="020B0604020202020204" pitchFamily="34" charset="0"/>
              </a:rPr>
              <a:t>?</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068142" y="3659760"/>
            <a:ext cx="68334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This is where </a:t>
            </a:r>
            <a:r>
              <a:rPr lang="en-US" altLang="en-US" sz="2400" b="1" dirty="0">
                <a:solidFill>
                  <a:schemeClr val="tx1"/>
                </a:solidFill>
                <a:latin typeface="Arial" panose="020B0604020202020204" pitchFamily="34" charset="0"/>
              </a:rPr>
              <a:t>Carson’s equations </a:t>
            </a:r>
            <a:r>
              <a:rPr lang="en-US" altLang="en-US" sz="2400" dirty="0">
                <a:solidFill>
                  <a:schemeClr val="tx1"/>
                </a:solidFill>
                <a:latin typeface="Arial" panose="020B0604020202020204" pitchFamily="34" charset="0"/>
              </a:rPr>
              <a:t>bail us out!!</a:t>
            </a:r>
          </a:p>
        </p:txBody>
      </p:sp>
      <p:sp>
        <p:nvSpPr>
          <p:cNvPr id="10" name="TextBox 5">
            <a:extLst>
              <a:ext uri="{FF2B5EF4-FFF2-40B4-BE49-F238E27FC236}">
                <a16:creationId xmlns:a16="http://schemas.microsoft.com/office/drawing/2014/main" id="{325FC00D-3389-8348-8BFB-C4E1A9462C17}"/>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548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5"/>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33795" name="Rectangle 2"/>
          <p:cNvSpPr>
            <a:spLocks noGrp="1" noChangeArrowheads="1"/>
          </p:cNvSpPr>
          <p:nvPr>
            <p:ph type="title"/>
          </p:nvPr>
        </p:nvSpPr>
        <p:spPr>
          <a:xfrm>
            <a:off x="192088" y="3013075"/>
            <a:ext cx="8858250" cy="581025"/>
          </a:xfrm>
        </p:spPr>
        <p:txBody>
          <a:bodyPr/>
          <a:lstStyle/>
          <a:p>
            <a:pPr eaLnBrk="1" hangingPunct="1"/>
            <a:r>
              <a:rPr lang="en-US" altLang="en-US" sz="2200" dirty="0">
                <a:solidFill>
                  <a:srgbClr val="16457F"/>
                </a:solidFill>
                <a:latin typeface="Arial" panose="020B0604020202020204" pitchFamily="34" charset="0"/>
                <a:cs typeface="Arial" panose="020B0604020202020204" pitchFamily="34" charset="0"/>
              </a:rPr>
              <a:t>Carson’s Equations </a:t>
            </a:r>
            <a:endParaRPr lang="en-US" altLang="en-US" sz="2200" u="sng" dirty="0">
              <a:solidFill>
                <a:srgbClr val="C00000"/>
              </a:solidFill>
              <a:latin typeface="Arial" panose="020B0604020202020204" pitchFamily="34" charset="0"/>
              <a:cs typeface="Arial" panose="020B0604020202020204" pitchFamily="34" charset="0"/>
            </a:endParaRPr>
          </a:p>
        </p:txBody>
      </p:sp>
      <p:sp>
        <p:nvSpPr>
          <p:cNvPr id="33796"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E515031A-B53C-438B-A307-2476365DD953}" type="slidenum">
              <a:rPr lang="en-US" altLang="en-US" sz="2400" smtClean="0">
                <a:solidFill>
                  <a:schemeClr val="tx1"/>
                </a:solidFill>
                <a:latin typeface="Arial" panose="020B0604020202020204" pitchFamily="34" charset="0"/>
              </a:rPr>
              <a:pPr algn="r">
                <a:spcBef>
                  <a:spcPct val="0"/>
                </a:spcBef>
                <a:spcAft>
                  <a:spcPct val="0"/>
                </a:spcAft>
                <a:buClrTx/>
                <a:buFontTx/>
                <a:buNone/>
              </a:pPr>
              <a:t>57</a:t>
            </a:fld>
            <a:endParaRPr lang="en-US" altLang="en-US" sz="2400">
              <a:solidFill>
                <a:schemeClr val="tx1"/>
              </a:solidFill>
              <a:latin typeface="Arial" panose="020B0604020202020204" pitchFamily="34" charset="0"/>
            </a:endParaRPr>
          </a:p>
        </p:txBody>
      </p:sp>
    </p:spTree>
    <p:extLst>
      <p:ext uri="{BB962C8B-B14F-4D97-AF65-F5344CB8AC3E}">
        <p14:creationId xmlns:p14="http://schemas.microsoft.com/office/powerpoint/2010/main" val="3656611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58</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1026" name="Picture 2" descr="Image result for john carson bell la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37" y="2767919"/>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45293" y="2692801"/>
            <a:ext cx="5736770" cy="2862322"/>
          </a:xfrm>
          <a:prstGeom prst="rect">
            <a:avLst/>
          </a:prstGeom>
        </p:spPr>
        <p:txBody>
          <a:bodyPr wrap="square">
            <a:spAutoFit/>
          </a:bodyPr>
          <a:lstStyle/>
          <a:p>
            <a:r>
              <a:rPr lang="en-US" sz="2000" dirty="0">
                <a:solidFill>
                  <a:srgbClr val="000000"/>
                </a:solidFill>
                <a:latin typeface="arial" panose="020B0604020202020204" pitchFamily="34" charset="0"/>
              </a:rPr>
              <a:t>John Renshaw Carson (June 28, 1886 </a:t>
            </a:r>
            <a:r>
              <a:rPr lang="en-US" sz="2000" b="1" dirty="0">
                <a:solidFill>
                  <a:srgbClr val="000000"/>
                </a:solidFill>
                <a:latin typeface="arial" panose="020B0604020202020204" pitchFamily="34" charset="0"/>
              </a:rPr>
              <a:t>-</a:t>
            </a:r>
            <a:r>
              <a:rPr lang="en-US" sz="2000" dirty="0">
                <a:solidFill>
                  <a:srgbClr val="000000"/>
                </a:solidFill>
                <a:latin typeface="arial" panose="020B0604020202020204" pitchFamily="34" charset="0"/>
              </a:rPr>
              <a:t> October 31, 1940) was a noted transmission theorist for early communications systems. He invented single-sideband modulation.</a:t>
            </a:r>
          </a:p>
          <a:p>
            <a:endParaRPr lang="en-US" sz="2000" dirty="0">
              <a:solidFill>
                <a:srgbClr val="000000"/>
              </a:solidFill>
              <a:latin typeface="arial" panose="020B0604020202020204" pitchFamily="34" charset="0"/>
            </a:endParaRPr>
          </a:p>
          <a:p>
            <a:r>
              <a:rPr lang="en-US" sz="2000" dirty="0">
                <a:solidFill>
                  <a:srgbClr val="000000"/>
                </a:solidFill>
                <a:latin typeface="arial" panose="020B0604020202020204" pitchFamily="34" charset="0"/>
              </a:rPr>
              <a:t>Carson was born in Pittsburgh, Pennsylvania, graduated from Princeton University in 1907 with a Bachelor of Science degree, and attended Massachusetts Institute of Technology 1907 </a:t>
            </a:r>
            <a:r>
              <a:rPr lang="en-US" sz="2000" b="1" dirty="0">
                <a:solidFill>
                  <a:srgbClr val="000000"/>
                </a:solidFill>
                <a:latin typeface="arial" panose="020B0604020202020204" pitchFamily="34" charset="0"/>
              </a:rPr>
              <a:t>-</a:t>
            </a:r>
            <a:r>
              <a:rPr lang="en-US" sz="2000" dirty="0">
                <a:solidFill>
                  <a:srgbClr val="000000"/>
                </a:solidFill>
                <a:latin typeface="arial" panose="020B0604020202020204" pitchFamily="34" charset="0"/>
              </a:rPr>
              <a:t> </a:t>
            </a:r>
          </a:p>
        </p:txBody>
      </p:sp>
      <p:sp>
        <p:nvSpPr>
          <p:cNvPr id="4" name="TextBox 3"/>
          <p:cNvSpPr txBox="1"/>
          <p:nvPr/>
        </p:nvSpPr>
        <p:spPr>
          <a:xfrm>
            <a:off x="78921" y="5555123"/>
            <a:ext cx="8986157" cy="2000548"/>
          </a:xfrm>
          <a:prstGeom prst="rect">
            <a:avLst/>
          </a:prstGeom>
          <a:noFill/>
        </p:spPr>
        <p:txBody>
          <a:bodyPr wrap="square" rtlCol="0">
            <a:spAutoFit/>
          </a:bodyPr>
          <a:lstStyle/>
          <a:p>
            <a:r>
              <a:rPr lang="en-US" sz="2000" dirty="0">
                <a:solidFill>
                  <a:srgbClr val="000000"/>
                </a:solidFill>
                <a:latin typeface="arial" panose="020B0604020202020204" pitchFamily="34" charset="0"/>
              </a:rPr>
              <a:t>1908 before returning to Princeton to receive his electrical engineering degree in 1909 and a Master of Science degree in 1912.</a:t>
            </a:r>
          </a:p>
          <a:p>
            <a:endParaRPr lang="en-US" sz="2000" dirty="0">
              <a:solidFill>
                <a:srgbClr val="000000"/>
              </a:solidFill>
              <a:latin typeface="arial" panose="020B0604020202020204" pitchFamily="34" charset="0"/>
            </a:endParaRPr>
          </a:p>
          <a:p>
            <a:br>
              <a:rPr lang="en-US" sz="2000" dirty="0"/>
            </a:br>
            <a:endParaRPr lang="en-US" sz="2000" dirty="0">
              <a:solidFill>
                <a:srgbClr val="000000"/>
              </a:solidFill>
              <a:latin typeface="arial" panose="020B0604020202020204" pitchFamily="34" charset="0"/>
            </a:endParaRPr>
          </a:p>
          <a:p>
            <a:endParaRPr lang="en-US" dirty="0"/>
          </a:p>
        </p:txBody>
      </p:sp>
      <p:sp>
        <p:nvSpPr>
          <p:cNvPr id="5" name="TextBox 4"/>
          <p:cNvSpPr txBox="1"/>
          <p:nvPr/>
        </p:nvSpPr>
        <p:spPr>
          <a:xfrm>
            <a:off x="1959316" y="1571630"/>
            <a:ext cx="5023756" cy="615553"/>
          </a:xfrm>
          <a:prstGeom prst="rect">
            <a:avLst/>
          </a:prstGeom>
          <a:noFill/>
        </p:spPr>
        <p:txBody>
          <a:bodyPr wrap="square" rtlCol="0">
            <a:spAutoFit/>
          </a:bodyPr>
          <a:lstStyle/>
          <a:p>
            <a:r>
              <a:rPr lang="en-US" sz="3400" b="1" dirty="0">
                <a:solidFill>
                  <a:srgbClr val="00B050"/>
                </a:solidFill>
                <a:effectLst>
                  <a:outerShdw blurRad="38100" dist="38100" dir="2700000" algn="tl">
                    <a:srgbClr val="000000">
                      <a:alpha val="43137"/>
                    </a:srgbClr>
                  </a:outerShdw>
                </a:effectLst>
              </a:rPr>
              <a:t>John Renshaw Carson</a:t>
            </a:r>
          </a:p>
        </p:txBody>
      </p:sp>
      <p:sp>
        <p:nvSpPr>
          <p:cNvPr id="11" name="TextBox 5">
            <a:extLst>
              <a:ext uri="{FF2B5EF4-FFF2-40B4-BE49-F238E27FC236}">
                <a16:creationId xmlns:a16="http://schemas.microsoft.com/office/drawing/2014/main" id="{707D1D21-68A7-8249-B30E-910F10836CB0}"/>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6768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59</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335794" y="1438471"/>
            <a:ext cx="8307387" cy="3877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In 1926, John Carson published a paper where he developed a set of equations for computing the self- and mutual impedances of lines taking into account the return path of current through ground. </a:t>
            </a:r>
          </a:p>
          <a:p>
            <a:pPr>
              <a:spcBef>
                <a:spcPct val="0"/>
              </a:spcBef>
              <a:spcAft>
                <a:spcPts val="1200"/>
              </a:spcAft>
              <a:buClrTx/>
            </a:pPr>
            <a:r>
              <a:rPr lang="en-US" altLang="en-US" sz="2400" dirty="0">
                <a:solidFill>
                  <a:schemeClr val="tx1"/>
                </a:solidFill>
                <a:latin typeface="Arial" panose="020B0604020202020204" pitchFamily="34" charset="0"/>
              </a:rPr>
              <a:t>Carson's approach was to represent a line with the conductors connected to a source at one end and grounded at the remote end.</a:t>
            </a: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a:p>
            <a:pPr marL="0" indent="0">
              <a:spcBef>
                <a:spcPct val="0"/>
              </a:spcBef>
              <a:spcAft>
                <a:spcPts val="1200"/>
              </a:spcAft>
              <a:buClrTx/>
              <a:buNone/>
            </a:pPr>
            <a:endParaRPr lang="en-US" altLang="en-US" sz="24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5">
            <a:extLst>
              <a:ext uri="{FF2B5EF4-FFF2-40B4-BE49-F238E27FC236}">
                <a16:creationId xmlns:a16="http://schemas.microsoft.com/office/drawing/2014/main" id="{F18C0523-A16C-694A-AADD-108CB1C18E8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6C6D3DEA-B130-844B-8F46-722CEA167AE1}"/>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Tree>
    <p:extLst>
      <p:ext uri="{BB962C8B-B14F-4D97-AF65-F5344CB8AC3E}">
        <p14:creationId xmlns:p14="http://schemas.microsoft.com/office/powerpoint/2010/main" val="89928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185738" y="1349375"/>
            <a:ext cx="8307387"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Normally there is one circuit (single-, two-, or three-phase) per pole, but some utilities use more than one.</a:t>
            </a:r>
          </a:p>
          <a:p>
            <a:pPr>
              <a:spcBef>
                <a:spcPct val="0"/>
              </a:spcBef>
              <a:spcAft>
                <a:spcPts val="1200"/>
              </a:spcAft>
              <a:buClrTx/>
            </a:pPr>
            <a:r>
              <a:rPr lang="en-US" altLang="en-US" sz="2400" dirty="0">
                <a:solidFill>
                  <a:schemeClr val="tx1"/>
                </a:solidFill>
                <a:latin typeface="Arial" panose="020B0604020202020204" pitchFamily="34" charset="0"/>
              </a:rPr>
              <a:t>For a three-phase circuit, the most common structure is an 8 or a 10 foot crossarm on a pole. </a:t>
            </a:r>
          </a:p>
          <a:p>
            <a:pPr>
              <a:spcBef>
                <a:spcPct val="0"/>
              </a:spcBef>
              <a:spcAft>
                <a:spcPts val="1200"/>
              </a:spcAft>
              <a:buClrTx/>
            </a:pPr>
            <a:r>
              <a:rPr lang="en-US" altLang="en-US" sz="2400" dirty="0">
                <a:solidFill>
                  <a:schemeClr val="tx1"/>
                </a:solidFill>
                <a:latin typeface="Arial" panose="020B0604020202020204" pitchFamily="34" charset="0"/>
              </a:rPr>
              <a:t>Armless constructions are also widely found where fiberglass insulator standoffs or post insulators are used in a tighter configuration</a:t>
            </a:r>
          </a:p>
          <a:p>
            <a:pPr>
              <a:spcBef>
                <a:spcPct val="0"/>
              </a:spcBef>
              <a:spcAft>
                <a:spcPts val="1200"/>
              </a:spcAft>
              <a:buClrTx/>
            </a:pPr>
            <a:r>
              <a:rPr lang="en-US" altLang="en-US" sz="2400" dirty="0">
                <a:solidFill>
                  <a:schemeClr val="tx1"/>
                </a:solidFill>
                <a:latin typeface="Arial" panose="020B0604020202020204" pitchFamily="34" charset="0"/>
              </a:rPr>
              <a:t>Utilities normally use 30- to 45-ft poles, set 6 to 8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 deep.</a:t>
            </a:r>
          </a:p>
          <a:p>
            <a:pPr>
              <a:spcBef>
                <a:spcPct val="0"/>
              </a:spcBef>
              <a:spcAft>
                <a:spcPts val="1200"/>
              </a:spcAft>
              <a:buClrTx/>
            </a:pPr>
            <a:r>
              <a:rPr lang="en-US" altLang="en-US" sz="2400" dirty="0">
                <a:solidFill>
                  <a:schemeClr val="tx1"/>
                </a:solidFill>
                <a:latin typeface="Arial" panose="020B0604020202020204" pitchFamily="34" charset="0"/>
              </a:rPr>
              <a:t>Vertical construction is also occasionally used. Span lengths vary from 100 to 150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 in suburban areas to as much as 300 or 400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 in rural areas.</a:t>
            </a: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TextBox 5">
            <a:extLst>
              <a:ext uri="{FF2B5EF4-FFF2-40B4-BE49-F238E27FC236}">
                <a16:creationId xmlns:a16="http://schemas.microsoft.com/office/drawing/2014/main" id="{5856663C-88A3-5040-873C-24F439D04C67}"/>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4CD41987-D8CC-B64E-B8A6-076F67E0A8F0}"/>
              </a:ext>
            </a:extLst>
          </p:cNvPr>
          <p:cNvSpPr txBox="1">
            <a:spLocks noChangeArrowheads="1"/>
          </p:cNvSpPr>
          <p:nvPr/>
        </p:nvSpPr>
        <p:spPr bwMode="auto">
          <a:xfrm>
            <a:off x="179388" y="762000"/>
            <a:ext cx="8964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948151"/>
                </a:solidFill>
                <a:latin typeface="+mj-lt"/>
                <a:ea typeface="+mj-ea"/>
                <a:cs typeface="+mj-cs"/>
              </a:defRPr>
            </a:lvl1pPr>
            <a:lvl2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2pPr>
            <a:lvl3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3pPr>
            <a:lvl4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4pPr>
            <a:lvl5pPr algn="l" rtl="0" eaLnBrk="0" fontAlgn="base" hangingPunct="0">
              <a:spcBef>
                <a:spcPct val="0"/>
              </a:spcBef>
              <a:spcAft>
                <a:spcPct val="0"/>
              </a:spcAft>
              <a:defRPr sz="3600" b="1">
                <a:solidFill>
                  <a:srgbClr val="948151"/>
                </a:solidFill>
                <a:latin typeface="Georgia" pitchFamily="-108" charset="0"/>
                <a:ea typeface="ＭＳ Ｐゴシック" pitchFamily="-108" charset="-128"/>
                <a:cs typeface="ＭＳ Ｐゴシック" pitchFamily="-108" charset="-128"/>
              </a:defRPr>
            </a:lvl5pPr>
            <a:lvl6pPr marL="4572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6pPr>
            <a:lvl7pPr marL="9144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7pPr>
            <a:lvl8pPr marL="13716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8pPr>
            <a:lvl9pPr marL="1828800" algn="l" rtl="0" fontAlgn="base">
              <a:spcBef>
                <a:spcPct val="0"/>
              </a:spcBef>
              <a:spcAft>
                <a:spcPct val="0"/>
              </a:spcAft>
              <a:defRPr sz="4400">
                <a:solidFill>
                  <a:srgbClr val="003E7E"/>
                </a:solidFill>
                <a:latin typeface="Georgia" pitchFamily="-108" charset="0"/>
                <a:ea typeface="ＭＳ Ｐゴシック" pitchFamily="-108" charset="-128"/>
                <a:cs typeface="ＭＳ Ｐゴシック" pitchFamily="-108" charset="-128"/>
              </a:defRPr>
            </a:lvl9pPr>
          </a:lstStyle>
          <a:p>
            <a:pPr eaLnBrk="1" hangingPunct="1"/>
            <a:r>
              <a:rPr lang="en-US" altLang="en-US" sz="2600" kern="0">
                <a:latin typeface="Arial" panose="020B0604020202020204" pitchFamily="34" charset="0"/>
              </a:rPr>
              <a:t>Cost and Construction of Overhead Lines</a:t>
            </a:r>
            <a:endParaRPr lang="en-US" altLang="en-US" sz="2600" kern="0" dirty="0">
              <a:latin typeface="Arial" panose="020B0604020202020204" pitchFamily="34" charset="0"/>
            </a:endParaRPr>
          </a:p>
        </p:txBody>
      </p:sp>
    </p:spTree>
    <p:extLst>
      <p:ext uri="{BB962C8B-B14F-4D97-AF65-F5344CB8AC3E}">
        <p14:creationId xmlns:p14="http://schemas.microsoft.com/office/powerpoint/2010/main" val="2559178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60</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21558" y="1343025"/>
            <a:ext cx="8721044"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Since a distribution feeder is inherently unbalanced, the most accurate analysis should not make any assumptions regarding the spacing between conductors, conductor sizes, and transposition. </a:t>
            </a:r>
          </a:p>
          <a:p>
            <a:pPr>
              <a:spcBef>
                <a:spcPct val="0"/>
              </a:spcBef>
              <a:spcAft>
                <a:spcPts val="1200"/>
              </a:spcAft>
              <a:buClrTx/>
            </a:pPr>
            <a:r>
              <a:rPr lang="en-US" altLang="en-US" sz="2400" dirty="0">
                <a:solidFill>
                  <a:schemeClr val="tx1"/>
                </a:solidFill>
                <a:latin typeface="Arial" panose="020B0604020202020204" pitchFamily="34" charset="0"/>
              </a:rPr>
              <a:t>In Carson's 1926 paper, he developed a technique whereby the self- and mutual impedances for </a:t>
            </a:r>
            <a:r>
              <a:rPr lang="en-US" altLang="en-US" sz="2400" i="1" dirty="0" err="1">
                <a:solidFill>
                  <a:schemeClr val="tx1"/>
                </a:solidFill>
                <a:latin typeface="Arial" panose="020B0604020202020204" pitchFamily="34" charset="0"/>
              </a:rPr>
              <a:t>ncond</a:t>
            </a:r>
            <a:r>
              <a:rPr lang="en-US" altLang="en-US" sz="2400" dirty="0">
                <a:solidFill>
                  <a:schemeClr val="tx1"/>
                </a:solidFill>
                <a:latin typeface="Arial" panose="020B0604020202020204" pitchFamily="34" charset="0"/>
              </a:rPr>
              <a:t> overhead conductors can be determined. </a:t>
            </a:r>
          </a:p>
          <a:p>
            <a:pPr>
              <a:spcBef>
                <a:spcPct val="0"/>
              </a:spcBef>
              <a:spcAft>
                <a:spcPts val="1200"/>
              </a:spcAft>
              <a:buClrTx/>
            </a:pPr>
            <a:r>
              <a:rPr lang="en-US" altLang="en-US" sz="2400" dirty="0">
                <a:solidFill>
                  <a:schemeClr val="tx1"/>
                </a:solidFill>
                <a:latin typeface="Arial" panose="020B0604020202020204" pitchFamily="34" charset="0"/>
              </a:rPr>
              <a:t>The equations can also be applied to underground cables. In 1926, this technique was not met with a lot of enthusiasm because of the tedious calculations that would have to be done on the slide rule and by hand. With the advent of the digital computer, Carson's equations have now become widely used.</a:t>
            </a:r>
          </a:p>
        </p:txBody>
      </p:sp>
      <p:sp>
        <p:nvSpPr>
          <p:cNvPr id="7" name="TextBox 5">
            <a:extLst>
              <a:ext uri="{FF2B5EF4-FFF2-40B4-BE49-F238E27FC236}">
                <a16:creationId xmlns:a16="http://schemas.microsoft.com/office/drawing/2014/main" id="{979D62C8-C276-DE4D-BB0E-D6D251889060}"/>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2258D77A-648C-8D4A-87C2-CE0D59BED666}"/>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Tree>
    <p:extLst>
      <p:ext uri="{BB962C8B-B14F-4D97-AF65-F5344CB8AC3E}">
        <p14:creationId xmlns:p14="http://schemas.microsoft.com/office/powerpoint/2010/main" val="2118158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61</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21558" y="1343025"/>
            <a:ext cx="872104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 figure shown below shoes pair of conductors and their images:</a:t>
            </a:r>
          </a:p>
        </p:txBody>
      </p:sp>
      <p:pic>
        <p:nvPicPr>
          <p:cNvPr id="2" name="Picture 1"/>
          <p:cNvPicPr>
            <a:picLocks noChangeAspect="1"/>
          </p:cNvPicPr>
          <p:nvPr/>
        </p:nvPicPr>
        <p:blipFill>
          <a:blip r:embed="rId2"/>
          <a:stretch>
            <a:fillRect/>
          </a:stretch>
        </p:blipFill>
        <p:spPr>
          <a:xfrm>
            <a:off x="3320143" y="2008107"/>
            <a:ext cx="4632551" cy="4621293"/>
          </a:xfrm>
          <a:prstGeom prst="rect">
            <a:avLst/>
          </a:prstGeom>
        </p:spPr>
      </p:pic>
      <p:sp>
        <p:nvSpPr>
          <p:cNvPr id="9" name="TextBox 5">
            <a:extLst>
              <a:ext uri="{FF2B5EF4-FFF2-40B4-BE49-F238E27FC236}">
                <a16:creationId xmlns:a16="http://schemas.microsoft.com/office/drawing/2014/main" id="{35833C2D-8C28-2541-B81E-CBBA1D3CDF53}"/>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ADD52A04-1418-CB4D-B1ED-64E9161496AC}"/>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Tree>
    <p:extLst>
      <p:ext uri="{BB962C8B-B14F-4D97-AF65-F5344CB8AC3E}">
        <p14:creationId xmlns:p14="http://schemas.microsoft.com/office/powerpoint/2010/main" val="720247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62</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21558" y="1343025"/>
            <a:ext cx="8721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Carson’s equations are:</a:t>
            </a:r>
          </a:p>
        </p:txBody>
      </p:sp>
      <p:sp>
        <p:nvSpPr>
          <p:cNvPr id="9" name="TextBox 5">
            <a:extLst>
              <a:ext uri="{FF2B5EF4-FFF2-40B4-BE49-F238E27FC236}">
                <a16:creationId xmlns:a16="http://schemas.microsoft.com/office/drawing/2014/main" id="{9F43F452-1887-3D4C-AEC5-15FE12547208}"/>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51152830-FFF2-B241-B314-798709FD93E9}"/>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pic>
        <p:nvPicPr>
          <p:cNvPr id="2" name="Picture 1">
            <a:extLst>
              <a:ext uri="{FF2B5EF4-FFF2-40B4-BE49-F238E27FC236}">
                <a16:creationId xmlns:a16="http://schemas.microsoft.com/office/drawing/2014/main" id="{09989636-23D8-E540-A13D-9877DD53BF44}"/>
              </a:ext>
            </a:extLst>
          </p:cNvPr>
          <p:cNvPicPr>
            <a:picLocks noChangeAspect="1"/>
          </p:cNvPicPr>
          <p:nvPr/>
        </p:nvPicPr>
        <p:blipFill>
          <a:blip r:embed="rId2"/>
          <a:stretch>
            <a:fillRect/>
          </a:stretch>
        </p:blipFill>
        <p:spPr>
          <a:xfrm>
            <a:off x="274953" y="2862143"/>
            <a:ext cx="8350526" cy="1158893"/>
          </a:xfrm>
          <a:prstGeom prst="rect">
            <a:avLst/>
          </a:prstGeom>
          <a:solidFill>
            <a:schemeClr val="bg1"/>
          </a:solidFill>
          <a:ln w="25400">
            <a:solidFill>
              <a:srgbClr val="FF0000"/>
            </a:solidFill>
          </a:ln>
        </p:spPr>
      </p:pic>
      <p:sp>
        <p:nvSpPr>
          <p:cNvPr id="11" name="TextBox 1">
            <a:extLst>
              <a:ext uri="{FF2B5EF4-FFF2-40B4-BE49-F238E27FC236}">
                <a16:creationId xmlns:a16="http://schemas.microsoft.com/office/drawing/2014/main" id="{396ECD85-B225-5B42-9722-FB4A17E93B99}"/>
              </a:ext>
            </a:extLst>
          </p:cNvPr>
          <p:cNvSpPr txBox="1">
            <a:spLocks noChangeArrowheads="1"/>
          </p:cNvSpPr>
          <p:nvPr/>
        </p:nvSpPr>
        <p:spPr bwMode="auto">
          <a:xfrm>
            <a:off x="89694" y="2265244"/>
            <a:ext cx="87210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b="1" dirty="0">
                <a:solidFill>
                  <a:schemeClr val="tx1"/>
                </a:solidFill>
                <a:latin typeface="Arial" panose="020B0604020202020204" pitchFamily="34" charset="0"/>
              </a:rPr>
              <a:t>Self Impedance</a:t>
            </a:r>
          </a:p>
        </p:txBody>
      </p:sp>
      <p:sp>
        <p:nvSpPr>
          <p:cNvPr id="12" name="TextBox 1">
            <a:extLst>
              <a:ext uri="{FF2B5EF4-FFF2-40B4-BE49-F238E27FC236}">
                <a16:creationId xmlns:a16="http://schemas.microsoft.com/office/drawing/2014/main" id="{695D23D4-72A0-424F-95B5-907D58EB4F96}"/>
              </a:ext>
            </a:extLst>
          </p:cNvPr>
          <p:cNvSpPr txBox="1">
            <a:spLocks noChangeArrowheads="1"/>
          </p:cNvSpPr>
          <p:nvPr/>
        </p:nvSpPr>
        <p:spPr bwMode="auto">
          <a:xfrm>
            <a:off x="121558" y="4332346"/>
            <a:ext cx="872104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000" b="1" dirty="0">
                <a:solidFill>
                  <a:schemeClr val="tx1"/>
                </a:solidFill>
                <a:latin typeface="Arial" panose="020B0604020202020204" pitchFamily="34" charset="0"/>
              </a:rPr>
              <a:t>Mutual Impedance</a:t>
            </a:r>
          </a:p>
        </p:txBody>
      </p:sp>
      <p:pic>
        <p:nvPicPr>
          <p:cNvPr id="4" name="Picture 3">
            <a:extLst>
              <a:ext uri="{FF2B5EF4-FFF2-40B4-BE49-F238E27FC236}">
                <a16:creationId xmlns:a16="http://schemas.microsoft.com/office/drawing/2014/main" id="{07CB819D-56CE-C44B-AA09-92CDD2B13DC9}"/>
              </a:ext>
            </a:extLst>
          </p:cNvPr>
          <p:cNvPicPr>
            <a:picLocks noChangeAspect="1"/>
          </p:cNvPicPr>
          <p:nvPr/>
        </p:nvPicPr>
        <p:blipFill>
          <a:blip r:embed="rId3"/>
          <a:stretch>
            <a:fillRect/>
          </a:stretch>
        </p:blipFill>
        <p:spPr>
          <a:xfrm>
            <a:off x="509933" y="5170424"/>
            <a:ext cx="7795867" cy="1229024"/>
          </a:xfrm>
          <a:prstGeom prst="rect">
            <a:avLst/>
          </a:prstGeom>
          <a:ln w="25400">
            <a:solidFill>
              <a:srgbClr val="FF0000"/>
            </a:solidFill>
          </a:ln>
        </p:spPr>
      </p:pic>
    </p:spTree>
    <p:extLst>
      <p:ext uri="{BB962C8B-B14F-4D97-AF65-F5344CB8AC3E}">
        <p14:creationId xmlns:p14="http://schemas.microsoft.com/office/powerpoint/2010/main" val="1202673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63</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21558" y="1343025"/>
            <a:ext cx="8721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and:</a:t>
            </a:r>
          </a:p>
        </p:txBody>
      </p:sp>
      <p:sp>
        <p:nvSpPr>
          <p:cNvPr id="9" name="TextBox 5">
            <a:extLst>
              <a:ext uri="{FF2B5EF4-FFF2-40B4-BE49-F238E27FC236}">
                <a16:creationId xmlns:a16="http://schemas.microsoft.com/office/drawing/2014/main" id="{09101D3B-EB20-4849-9EE8-6A4264E31905}"/>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90DDD5CC-A423-1744-BD5B-7EA3AF24008A}"/>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pic>
        <p:nvPicPr>
          <p:cNvPr id="3" name="Picture 2">
            <a:extLst>
              <a:ext uri="{FF2B5EF4-FFF2-40B4-BE49-F238E27FC236}">
                <a16:creationId xmlns:a16="http://schemas.microsoft.com/office/drawing/2014/main" id="{F90C9307-24DD-4C42-B8E2-CEBFB3BDE4B9}"/>
              </a:ext>
            </a:extLst>
          </p:cNvPr>
          <p:cNvPicPr>
            <a:picLocks noChangeAspect="1"/>
          </p:cNvPicPr>
          <p:nvPr/>
        </p:nvPicPr>
        <p:blipFill>
          <a:blip r:embed="rId2"/>
          <a:stretch>
            <a:fillRect/>
          </a:stretch>
        </p:blipFill>
        <p:spPr>
          <a:xfrm>
            <a:off x="646043" y="2043166"/>
            <a:ext cx="7659757" cy="4052834"/>
          </a:xfrm>
          <a:prstGeom prst="rect">
            <a:avLst/>
          </a:prstGeom>
        </p:spPr>
      </p:pic>
    </p:spTree>
    <p:extLst>
      <p:ext uri="{BB962C8B-B14F-4D97-AF65-F5344CB8AC3E}">
        <p14:creationId xmlns:p14="http://schemas.microsoft.com/office/powerpoint/2010/main" val="2800991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64</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8" name="TextBox 1"/>
              <p:cNvSpPr txBox="1">
                <a:spLocks noChangeArrowheads="1"/>
              </p:cNvSpPr>
              <p:nvPr/>
            </p:nvSpPr>
            <p:spPr bwMode="auto">
              <a:xfrm>
                <a:off x="121558" y="1343025"/>
                <a:ext cx="8721044" cy="55697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buFont typeface="Wingdings" panose="05000000000000000000" pitchFamily="2" charset="2"/>
                  <a:buChar char="Ø"/>
                </a:pPr>
                <a14:m>
                  <m:oMath xmlns:m="http://schemas.openxmlformats.org/officeDocument/2006/math">
                    <m:sSub>
                      <m:sSubPr>
                        <m:ctrlPr>
                          <a:rPr lang="en-US" altLang="en-US" sz="2400" i="1" smtClean="0">
                            <a:solidFill>
                              <a:schemeClr val="tx1"/>
                            </a:solidFill>
                            <a:latin typeface="Cambria Math" panose="02040503050406030204" pitchFamily="18" charset="0"/>
                          </a:rPr>
                        </m:ctrlPr>
                      </m:sSubPr>
                      <m:e>
                        <m:acc>
                          <m:accPr>
                            <m:chr m:val="̂"/>
                            <m:ctrlPr>
                              <a:rPr lang="en-US" altLang="en-US" sz="2400" i="1" smtClean="0">
                                <a:solidFill>
                                  <a:schemeClr val="tx1"/>
                                </a:solidFill>
                                <a:latin typeface="Cambria Math" panose="02040503050406030204" pitchFamily="18" charset="0"/>
                              </a:rPr>
                            </m:ctrlPr>
                          </m:accPr>
                          <m:e>
                            <m:r>
                              <a:rPr lang="en-US" altLang="en-US" sz="2400" b="0" i="1" smtClean="0">
                                <a:solidFill>
                                  <a:schemeClr val="tx1"/>
                                </a:solidFill>
                                <a:latin typeface="Cambria Math" panose="02040503050406030204" pitchFamily="18" charset="0"/>
                              </a:rPr>
                              <m:t>𝑧</m:t>
                            </m:r>
                          </m:e>
                        </m:acc>
                      </m:e>
                      <m:sub>
                        <m:r>
                          <a:rPr lang="en-US" altLang="en-US" sz="2400" b="0" i="1" smtClean="0">
                            <a:solidFill>
                              <a:schemeClr val="tx1"/>
                            </a:solidFill>
                            <a:latin typeface="Cambria Math" panose="02040503050406030204" pitchFamily="18" charset="0"/>
                          </a:rPr>
                          <m:t>𝑖𝑖</m:t>
                        </m:r>
                      </m:sub>
                    </m:sSub>
                  </m:oMath>
                </a14:m>
                <a:r>
                  <a:rPr lang="en-US" altLang="en-US" sz="2400" dirty="0">
                    <a:solidFill>
                      <a:schemeClr val="tx1"/>
                    </a:solidFill>
                    <a:latin typeface="Arial" panose="020B0604020202020204" pitchFamily="34" charset="0"/>
                  </a:rPr>
                  <a:t> is the self impedance of conductor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/mile)</a:t>
                </a:r>
              </a:p>
              <a:p>
                <a:pPr>
                  <a:spcBef>
                    <a:spcPct val="0"/>
                  </a:spcBef>
                  <a:spcAft>
                    <a:spcPts val="1200"/>
                  </a:spcAft>
                  <a:buClrTx/>
                  <a:buFont typeface="Wingdings" panose="05000000000000000000" pitchFamily="2" charset="2"/>
                  <a:buChar char="Ø"/>
                </a:pPr>
                <a14:m>
                  <m:oMath xmlns:m="http://schemas.openxmlformats.org/officeDocument/2006/math">
                    <m:sSub>
                      <m:sSubPr>
                        <m:ctrlPr>
                          <a:rPr lang="en-US" altLang="en-US" sz="2400" i="1">
                            <a:solidFill>
                              <a:schemeClr val="tx1"/>
                            </a:solidFill>
                            <a:latin typeface="Cambria Math" panose="02040503050406030204" pitchFamily="18" charset="0"/>
                          </a:rPr>
                        </m:ctrlPr>
                      </m:sSubPr>
                      <m:e>
                        <m:acc>
                          <m:accPr>
                            <m:chr m:val="̂"/>
                            <m:ctrlPr>
                              <a:rPr lang="en-US" altLang="en-US" sz="2400" i="1">
                                <a:solidFill>
                                  <a:schemeClr val="tx1"/>
                                </a:solidFill>
                                <a:latin typeface="Cambria Math" panose="02040503050406030204" pitchFamily="18" charset="0"/>
                              </a:rPr>
                            </m:ctrlPr>
                          </m:accPr>
                          <m:e>
                            <m:r>
                              <a:rPr lang="en-US" altLang="en-US" sz="2400" i="1">
                                <a:solidFill>
                                  <a:schemeClr val="tx1"/>
                                </a:solidFill>
                                <a:latin typeface="Cambria Math" panose="02040503050406030204" pitchFamily="18" charset="0"/>
                              </a:rPr>
                              <m:t>𝑧</m:t>
                            </m:r>
                          </m:e>
                        </m:acc>
                      </m:e>
                      <m:sub>
                        <m:r>
                          <a:rPr lang="en-US" altLang="en-US" sz="2400" i="1">
                            <a:solidFill>
                              <a:schemeClr val="tx1"/>
                            </a:solidFill>
                            <a:latin typeface="Cambria Math" panose="02040503050406030204" pitchFamily="18" charset="0"/>
                          </a:rPr>
                          <m:t>𝑖</m:t>
                        </m:r>
                        <m:r>
                          <a:rPr lang="en-US" altLang="en-US" sz="2400" b="0" i="1" smtClean="0">
                            <a:solidFill>
                              <a:schemeClr val="tx1"/>
                            </a:solidFill>
                            <a:latin typeface="Cambria Math" panose="02040503050406030204" pitchFamily="18" charset="0"/>
                          </a:rPr>
                          <m:t>𝑗</m:t>
                        </m:r>
                      </m:sub>
                    </m:sSub>
                  </m:oMath>
                </a14:m>
                <a:r>
                  <a:rPr lang="en-US" altLang="en-US" sz="2400" dirty="0">
                    <a:solidFill>
                      <a:schemeClr val="tx1"/>
                    </a:solidFill>
                    <a:latin typeface="Arial" panose="020B0604020202020204" pitchFamily="34" charset="0"/>
                  </a:rPr>
                  <a:t> is the mutual impedance between conductors </a:t>
                </a:r>
                <a:r>
                  <a:rPr lang="en-US" altLang="en-US" sz="2400" i="1" dirty="0" err="1">
                    <a:solidFill>
                      <a:schemeClr val="tx1"/>
                    </a:solidFill>
                    <a:latin typeface="Arial" panose="020B0604020202020204" pitchFamily="34" charset="0"/>
                  </a:rPr>
                  <a:t>i</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and</a:t>
                </a:r>
                <a:r>
                  <a:rPr lang="en-US" altLang="en-US" sz="2400" i="1" dirty="0">
                    <a:solidFill>
                      <a:schemeClr val="tx1"/>
                    </a:solidFill>
                    <a:latin typeface="Arial" panose="020B0604020202020204" pitchFamily="34" charset="0"/>
                  </a:rPr>
                  <a:t> j</a:t>
                </a:r>
                <a:r>
                  <a:rPr lang="en-US" altLang="en-US" sz="2400" dirty="0">
                    <a:solidFill>
                      <a:schemeClr val="tx1"/>
                    </a:solidFill>
                    <a:latin typeface="Arial" panose="020B0604020202020204" pitchFamily="34" charset="0"/>
                  </a:rPr>
                  <a:t>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/mile)</a:t>
                </a:r>
              </a:p>
              <a:p>
                <a:pPr>
                  <a:spcBef>
                    <a:spcPct val="0"/>
                  </a:spcBef>
                  <a:spcAft>
                    <a:spcPts val="1200"/>
                  </a:spcAft>
                  <a:buClrTx/>
                  <a:buFont typeface="Wingdings" panose="05000000000000000000" pitchFamily="2" charset="2"/>
                  <a:buChar char="Ø"/>
                </a:pPr>
                <a14:m>
                  <m:oMath xmlns:m="http://schemas.openxmlformats.org/officeDocument/2006/math">
                    <m:sSub>
                      <m:sSubPr>
                        <m:ctrlPr>
                          <a:rPr lang="en-US" altLang="en-US" sz="2400" i="1" smtClean="0">
                            <a:solidFill>
                              <a:schemeClr val="tx1"/>
                            </a:solidFill>
                            <a:latin typeface="Cambria Math" panose="02040503050406030204" pitchFamily="18" charset="0"/>
                          </a:rPr>
                        </m:ctrlPr>
                      </m:sSubPr>
                      <m:e>
                        <m:r>
                          <a:rPr lang="en-US" altLang="en-US" sz="2400" b="0" i="1" smtClean="0">
                            <a:solidFill>
                              <a:schemeClr val="tx1"/>
                            </a:solidFill>
                            <a:latin typeface="Cambria Math" panose="02040503050406030204" pitchFamily="18" charset="0"/>
                          </a:rPr>
                          <m:t>𝑟</m:t>
                        </m:r>
                      </m:e>
                      <m:sub>
                        <m:r>
                          <a:rPr lang="en-US" altLang="en-US" sz="2400" b="0" i="1" smtClean="0">
                            <a:solidFill>
                              <a:schemeClr val="tx1"/>
                            </a:solidFill>
                            <a:latin typeface="Cambria Math" panose="02040503050406030204" pitchFamily="18" charset="0"/>
                          </a:rPr>
                          <m:t>𝑖</m:t>
                        </m:r>
                      </m:sub>
                    </m:sSub>
                  </m:oMath>
                </a14:m>
                <a:r>
                  <a:rPr lang="en-US" altLang="en-US" sz="2400" dirty="0">
                    <a:solidFill>
                      <a:schemeClr val="tx1"/>
                    </a:solidFill>
                    <a:latin typeface="Arial" panose="020B0604020202020204" pitchFamily="34" charset="0"/>
                  </a:rPr>
                  <a:t> is the resistance of conductor </a:t>
                </a:r>
                <a:r>
                  <a:rPr lang="en-US" altLang="en-US" sz="2400" i="1" dirty="0" err="1">
                    <a:solidFill>
                      <a:schemeClr val="tx1"/>
                    </a:solidFill>
                    <a:latin typeface="Arial" panose="020B0604020202020204" pitchFamily="34" charset="0"/>
                  </a:rPr>
                  <a:t>i</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/mile)</a:t>
                </a:r>
              </a:p>
              <a:p>
                <a:pPr>
                  <a:spcBef>
                    <a:spcPct val="0"/>
                  </a:spcBef>
                  <a:spcAft>
                    <a:spcPts val="1200"/>
                  </a:spcAft>
                  <a:buClrTx/>
                  <a:buFont typeface="Wingdings" panose="05000000000000000000" pitchFamily="2" charset="2"/>
                  <a:buChar char="Ø"/>
                </a:pP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=2</a:t>
                </a:r>
                <a:r>
                  <a:rPr lang="el-GR" altLang="en-US" sz="2400" dirty="0">
                    <a:solidFill>
                      <a:schemeClr val="tx1"/>
                    </a:solidFill>
                    <a:latin typeface="Arial" panose="020B0604020202020204" pitchFamily="34" charset="0"/>
                  </a:rPr>
                  <a:t>π</a:t>
                </a:r>
                <a:r>
                  <a:rPr lang="en-US" altLang="en-US" sz="2400" dirty="0">
                    <a:solidFill>
                      <a:schemeClr val="tx1"/>
                    </a:solidFill>
                    <a:latin typeface="Arial" panose="020B0604020202020204" pitchFamily="34" charset="0"/>
                  </a:rPr>
                  <a:t>f is the system frequency (rad/s)</a:t>
                </a:r>
              </a:p>
              <a:p>
                <a:pPr>
                  <a:spcBef>
                    <a:spcPct val="0"/>
                  </a:spcBef>
                  <a:spcAft>
                    <a:spcPts val="1200"/>
                  </a:spcAft>
                  <a:buClrTx/>
                  <a:buFont typeface="Wingdings" panose="05000000000000000000" pitchFamily="2" charset="2"/>
                  <a:buChar char="Ø"/>
                </a:pPr>
                <a:r>
                  <a:rPr lang="en-US" altLang="en-US" sz="2400" dirty="0">
                    <a:solidFill>
                      <a:schemeClr val="tx1"/>
                    </a:solidFill>
                    <a:latin typeface="Arial" panose="020B0604020202020204" pitchFamily="34" charset="0"/>
                  </a:rPr>
                  <a:t>G = 0.1609347 x 10</a:t>
                </a:r>
                <a:r>
                  <a:rPr lang="en-US" altLang="en-US" sz="2400" baseline="30000" dirty="0">
                    <a:solidFill>
                      <a:schemeClr val="tx1"/>
                    </a:solidFill>
                    <a:latin typeface="Arial" panose="020B0604020202020204" pitchFamily="34" charset="0"/>
                  </a:rPr>
                  <a:t>-3</a:t>
                </a:r>
                <a:r>
                  <a:rPr lang="en-US" altLang="en-US" sz="2400" dirty="0">
                    <a:solidFill>
                      <a:schemeClr val="tx1"/>
                    </a:solidFill>
                    <a:latin typeface="Arial" panose="020B0604020202020204" pitchFamily="34" charset="0"/>
                  </a:rPr>
                  <a:t>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/mile)</a:t>
                </a:r>
              </a:p>
              <a:p>
                <a:pPr>
                  <a:spcBef>
                    <a:spcPct val="0"/>
                  </a:spcBef>
                  <a:spcAft>
                    <a:spcPts val="1200"/>
                  </a:spcAft>
                  <a:buClrTx/>
                  <a:buFont typeface="Wingdings" panose="05000000000000000000" pitchFamily="2" charset="2"/>
                  <a:buChar char="Ø"/>
                </a:pPr>
                <a:r>
                  <a:rPr lang="en-US" altLang="en-US" sz="2400" i="1" dirty="0" err="1">
                    <a:solidFill>
                      <a:schemeClr val="tx1"/>
                    </a:solidFill>
                    <a:latin typeface="Arial" panose="020B0604020202020204" pitchFamily="34" charset="0"/>
                  </a:rPr>
                  <a:t>RD</a:t>
                </a:r>
                <a:r>
                  <a:rPr lang="en-US" altLang="en-US" sz="2400" i="1" baseline="-25000" dirty="0" err="1">
                    <a:solidFill>
                      <a:schemeClr val="tx1"/>
                    </a:solidFill>
                    <a:latin typeface="Arial" panose="020B0604020202020204" pitchFamily="34" charset="0"/>
                  </a:rPr>
                  <a:t>i</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is the radius of conductor </a:t>
                </a:r>
                <a:r>
                  <a:rPr lang="en-US" altLang="en-US" sz="2400" i="1" dirty="0" err="1">
                    <a:solidFill>
                      <a:schemeClr val="tx1"/>
                    </a:solidFill>
                    <a:latin typeface="Arial" panose="020B0604020202020204" pitchFamily="34" charset="0"/>
                  </a:rPr>
                  <a:t>i</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a:t>
                </a:r>
              </a:p>
              <a:p>
                <a:pPr>
                  <a:spcBef>
                    <a:spcPct val="0"/>
                  </a:spcBef>
                  <a:spcAft>
                    <a:spcPts val="1200"/>
                  </a:spcAft>
                  <a:buClrTx/>
                  <a:buFont typeface="Wingdings" panose="05000000000000000000" pitchFamily="2" charset="2"/>
                  <a:buChar char="Ø"/>
                </a:pPr>
                <a:r>
                  <a:rPr lang="en-US" altLang="en-US" sz="2400" i="1" dirty="0" err="1">
                    <a:solidFill>
                      <a:schemeClr val="tx1"/>
                    </a:solidFill>
                    <a:latin typeface="Arial" panose="020B0604020202020204" pitchFamily="34" charset="0"/>
                  </a:rPr>
                  <a:t>GMR</a:t>
                </a:r>
                <a:r>
                  <a:rPr lang="en-US" altLang="en-US" sz="2400" i="1" baseline="-25000" dirty="0" err="1">
                    <a:solidFill>
                      <a:schemeClr val="tx1"/>
                    </a:solidFill>
                    <a:latin typeface="Arial" panose="020B0604020202020204" pitchFamily="34" charset="0"/>
                  </a:rPr>
                  <a:t>i</a:t>
                </a:r>
                <a:r>
                  <a:rPr lang="en-US" altLang="en-US" sz="2400" baseline="-25000"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is the geometric mean radius of conductor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a:t>
                </a:r>
              </a:p>
              <a:p>
                <a:pPr>
                  <a:spcBef>
                    <a:spcPct val="0"/>
                  </a:spcBef>
                  <a:spcAft>
                    <a:spcPts val="1200"/>
                  </a:spcAft>
                  <a:buClrTx/>
                  <a:buFont typeface="Wingdings" panose="05000000000000000000" pitchFamily="2" charset="2"/>
                  <a:buChar char="Ø"/>
                </a:pPr>
                <a:r>
                  <a:rPr lang="en-US" altLang="en-US" sz="2400" i="1" dirty="0">
                    <a:solidFill>
                      <a:schemeClr val="tx1"/>
                    </a:solidFill>
                    <a:latin typeface="Arial" panose="020B0604020202020204" pitchFamily="34" charset="0"/>
                  </a:rPr>
                  <a:t>f</a:t>
                </a:r>
                <a:r>
                  <a:rPr lang="en-US" altLang="en-US" sz="2400" dirty="0">
                    <a:solidFill>
                      <a:schemeClr val="tx1"/>
                    </a:solidFill>
                    <a:latin typeface="Arial" panose="020B0604020202020204" pitchFamily="34" charset="0"/>
                  </a:rPr>
                  <a:t> is the system frequency (Hz)</a:t>
                </a:r>
                <a:endParaRPr lang="en-US" altLang="en-US" sz="2400" i="1" dirty="0">
                  <a:solidFill>
                    <a:schemeClr val="tx1"/>
                  </a:solidFill>
                  <a:latin typeface="Arial" panose="020B0604020202020204" pitchFamily="34" charset="0"/>
                </a:endParaRPr>
              </a:p>
              <a:p>
                <a:pPr>
                  <a:spcBef>
                    <a:spcPct val="0"/>
                  </a:spcBef>
                  <a:spcAft>
                    <a:spcPts val="1200"/>
                  </a:spcAft>
                  <a:buClrTx/>
                  <a:buFont typeface="Wingdings" panose="05000000000000000000" pitchFamily="2" charset="2"/>
                  <a:buChar char="Ø"/>
                </a:pPr>
                <a:endParaRPr lang="en-US" altLang="en-US" sz="2400" dirty="0">
                  <a:solidFill>
                    <a:schemeClr val="tx1"/>
                  </a:solidFill>
                  <a:latin typeface="Arial" panose="020B0604020202020204" pitchFamily="34" charset="0"/>
                </a:endParaRPr>
              </a:p>
            </p:txBody>
          </p:sp>
        </mc:Choice>
        <mc:Fallback xmlns="">
          <p:sp>
            <p:nvSpPr>
              <p:cNvPr id="8" name="TextBox 1"/>
              <p:cNvSpPr txBox="1">
                <a:spLocks noRot="1" noChangeAspect="1" noMove="1" noResize="1" noEditPoints="1" noAdjustHandles="1" noChangeArrowheads="1" noChangeShapeType="1" noTextEdit="1"/>
              </p:cNvSpPr>
              <p:nvPr/>
            </p:nvSpPr>
            <p:spPr bwMode="auto">
              <a:xfrm>
                <a:off x="121558" y="1343025"/>
                <a:ext cx="8721044" cy="5569730"/>
              </a:xfrm>
              <a:prstGeom prst="rect">
                <a:avLst/>
              </a:prstGeom>
              <a:blipFill>
                <a:blip r:embed="rId2"/>
                <a:stretch>
                  <a:fillRect l="-1118" t="-7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TextBox 5">
            <a:extLst>
              <a:ext uri="{FF2B5EF4-FFF2-40B4-BE49-F238E27FC236}">
                <a16:creationId xmlns:a16="http://schemas.microsoft.com/office/drawing/2014/main" id="{86EB4388-A8A4-5349-87F4-072284018D74}"/>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9BAF4B80-353C-1243-9E46-5343330A251C}"/>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Tree>
    <p:extLst>
      <p:ext uri="{BB962C8B-B14F-4D97-AF65-F5344CB8AC3E}">
        <p14:creationId xmlns:p14="http://schemas.microsoft.com/office/powerpoint/2010/main" val="2688530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65</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8" name="TextBox 1"/>
              <p:cNvSpPr txBox="1">
                <a:spLocks noChangeArrowheads="1"/>
              </p:cNvSpPr>
              <p:nvPr/>
            </p:nvSpPr>
            <p:spPr bwMode="auto">
              <a:xfrm>
                <a:off x="121558" y="1343025"/>
                <a:ext cx="8721044" cy="29238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where:</a:t>
                </a:r>
              </a:p>
              <a:p>
                <a:pPr>
                  <a:spcBef>
                    <a:spcPct val="0"/>
                  </a:spcBef>
                  <a:spcAft>
                    <a:spcPts val="1200"/>
                  </a:spcAft>
                  <a:buClrTx/>
                  <a:buFont typeface="Wingdings" panose="05000000000000000000" pitchFamily="2" charset="2"/>
                  <a:buChar char="Ø"/>
                </a:pPr>
                <a14:m>
                  <m:oMath xmlns:m="http://schemas.openxmlformats.org/officeDocument/2006/math">
                    <m:r>
                      <a:rPr lang="en-US" altLang="en-US" sz="2400" i="1" smtClean="0">
                        <a:solidFill>
                          <a:schemeClr val="tx1"/>
                        </a:solidFill>
                        <a:latin typeface="Cambria Math" panose="02040503050406030204" pitchFamily="18" charset="0"/>
                        <a:ea typeface="Cambria Math" panose="02040503050406030204" pitchFamily="18" charset="0"/>
                      </a:rPr>
                      <m:t>𝜌</m:t>
                    </m:r>
                  </m:oMath>
                </a14:m>
                <a:r>
                  <a:rPr lang="en-US" altLang="en-US" sz="2400" dirty="0">
                    <a:solidFill>
                      <a:schemeClr val="tx1"/>
                    </a:solidFill>
                    <a:latin typeface="Arial" panose="020B0604020202020204" pitchFamily="34" charset="0"/>
                  </a:rPr>
                  <a:t> is the resistivity of the earth (</a:t>
                </a:r>
                <a:r>
                  <a:rPr lang="el-GR" altLang="en-US" sz="2400" dirty="0">
                    <a:solidFill>
                      <a:schemeClr val="tx1"/>
                    </a:solidFill>
                    <a:latin typeface="Arial" panose="020B0604020202020204" pitchFamily="34" charset="0"/>
                  </a:rPr>
                  <a:t>Ω</a:t>
                </a:r>
                <a:r>
                  <a:rPr lang="en-US" altLang="en-US" sz="2400" dirty="0">
                    <a:solidFill>
                      <a:schemeClr val="tx1"/>
                    </a:solidFill>
                    <a:latin typeface="Arial" panose="020B0604020202020204" pitchFamily="34" charset="0"/>
                  </a:rPr>
                  <a:t>-m)</a:t>
                </a:r>
              </a:p>
              <a:p>
                <a:pPr>
                  <a:spcBef>
                    <a:spcPct val="0"/>
                  </a:spcBef>
                  <a:spcAft>
                    <a:spcPts val="1200"/>
                  </a:spcAft>
                  <a:buClrTx/>
                  <a:buFont typeface="Wingdings" panose="05000000000000000000" pitchFamily="2" charset="2"/>
                  <a:buChar char="Ø"/>
                </a:pPr>
                <a:r>
                  <a:rPr lang="en-US" altLang="en-US" sz="2400" i="1" dirty="0" err="1">
                    <a:solidFill>
                      <a:schemeClr val="tx1"/>
                    </a:solidFill>
                    <a:latin typeface="Arial" panose="020B0604020202020204" pitchFamily="34" charset="0"/>
                  </a:rPr>
                  <a:t>D</a:t>
                </a:r>
                <a:r>
                  <a:rPr lang="en-US" altLang="en-US" sz="2400" i="1" baseline="-25000" dirty="0" err="1">
                    <a:solidFill>
                      <a:schemeClr val="tx1"/>
                    </a:solidFill>
                    <a:latin typeface="Arial" panose="020B0604020202020204" pitchFamily="34" charset="0"/>
                  </a:rPr>
                  <a:t>ij</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is the distance between conductors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and </a:t>
                </a:r>
                <a:r>
                  <a:rPr lang="en-US" altLang="en-US" sz="2400" i="1" dirty="0">
                    <a:solidFill>
                      <a:schemeClr val="tx1"/>
                    </a:solidFill>
                    <a:latin typeface="Arial" panose="020B0604020202020204" pitchFamily="34" charset="0"/>
                  </a:rPr>
                  <a:t>j</a:t>
                </a:r>
                <a:r>
                  <a:rPr lang="en-US" altLang="en-US" sz="2400" dirty="0">
                    <a:solidFill>
                      <a:schemeClr val="tx1"/>
                    </a:solidFill>
                    <a:latin typeface="Arial" panose="020B0604020202020204" pitchFamily="34" charset="0"/>
                  </a:rPr>
                  <a:t>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a:t>
                </a:r>
              </a:p>
              <a:p>
                <a:pPr>
                  <a:spcBef>
                    <a:spcPct val="0"/>
                  </a:spcBef>
                  <a:spcAft>
                    <a:spcPts val="1200"/>
                  </a:spcAft>
                  <a:buClrTx/>
                  <a:buFont typeface="Wingdings" panose="05000000000000000000" pitchFamily="2" charset="2"/>
                  <a:buChar char="Ø"/>
                </a:pPr>
                <a:r>
                  <a:rPr lang="en-US" altLang="en-US" sz="2400" i="1" dirty="0" err="1">
                    <a:solidFill>
                      <a:schemeClr val="tx1"/>
                    </a:solidFill>
                    <a:latin typeface="Arial" panose="020B0604020202020204" pitchFamily="34" charset="0"/>
                  </a:rPr>
                  <a:t>S</a:t>
                </a:r>
                <a:r>
                  <a:rPr lang="en-US" altLang="en-US" sz="2400" i="1" baseline="-25000" dirty="0" err="1">
                    <a:solidFill>
                      <a:schemeClr val="tx1"/>
                    </a:solidFill>
                    <a:latin typeface="Arial" panose="020B0604020202020204" pitchFamily="34" charset="0"/>
                  </a:rPr>
                  <a:t>ij</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is the distance between conductor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and image </a:t>
                </a:r>
                <a:r>
                  <a:rPr lang="en-US" altLang="en-US" sz="2400" i="1" dirty="0">
                    <a:solidFill>
                      <a:schemeClr val="tx1"/>
                    </a:solidFill>
                    <a:latin typeface="Arial" panose="020B0604020202020204" pitchFamily="34" charset="0"/>
                  </a:rPr>
                  <a:t>j</a:t>
                </a:r>
                <a:r>
                  <a:rPr lang="en-US" altLang="en-US" sz="2400" dirty="0">
                    <a:solidFill>
                      <a:schemeClr val="tx1"/>
                    </a:solidFill>
                    <a:latin typeface="Arial" panose="020B0604020202020204" pitchFamily="34" charset="0"/>
                  </a:rPr>
                  <a:t> (</a:t>
                </a:r>
                <a:r>
                  <a:rPr lang="en-US" altLang="en-US" sz="2400" dirty="0" err="1">
                    <a:solidFill>
                      <a:schemeClr val="tx1"/>
                    </a:solidFill>
                    <a:latin typeface="Arial" panose="020B0604020202020204" pitchFamily="34" charset="0"/>
                  </a:rPr>
                  <a:t>ft</a:t>
                </a:r>
                <a:r>
                  <a:rPr lang="en-US" altLang="en-US" sz="2400" dirty="0">
                    <a:solidFill>
                      <a:schemeClr val="tx1"/>
                    </a:solidFill>
                    <a:latin typeface="Arial" panose="020B0604020202020204" pitchFamily="34" charset="0"/>
                  </a:rPr>
                  <a:t>)</a:t>
                </a:r>
              </a:p>
              <a:p>
                <a:pPr>
                  <a:spcBef>
                    <a:spcPct val="0"/>
                  </a:spcBef>
                  <a:spcAft>
                    <a:spcPts val="1200"/>
                  </a:spcAft>
                  <a:buClrTx/>
                  <a:buFont typeface="Wingdings" panose="05000000000000000000" pitchFamily="2" charset="2"/>
                  <a:buChar char="Ø"/>
                </a:pPr>
                <a:r>
                  <a:rPr lang="en-US" altLang="en-US" sz="2400" dirty="0" err="1">
                    <a:solidFill>
                      <a:schemeClr val="tx1"/>
                    </a:solidFill>
                    <a:latin typeface="Arial" panose="020B0604020202020204" pitchFamily="34" charset="0"/>
                  </a:rPr>
                  <a:t>θ</a:t>
                </a:r>
                <a:r>
                  <a:rPr lang="en-US" altLang="en-US" sz="2400" baseline="-25000" dirty="0" err="1">
                    <a:solidFill>
                      <a:schemeClr val="tx1"/>
                    </a:solidFill>
                    <a:latin typeface="Arial" panose="020B0604020202020204" pitchFamily="34" charset="0"/>
                  </a:rPr>
                  <a:t>ij</a:t>
                </a:r>
                <a:r>
                  <a:rPr lang="en-US" altLang="en-US" sz="2400" i="1" dirty="0">
                    <a:solidFill>
                      <a:schemeClr val="tx1"/>
                    </a:solidFill>
                    <a:latin typeface="Arial" panose="020B0604020202020204" pitchFamily="34" charset="0"/>
                  </a:rPr>
                  <a:t> </a:t>
                </a:r>
                <a:r>
                  <a:rPr lang="en-US" altLang="en-US" sz="2400" dirty="0">
                    <a:solidFill>
                      <a:schemeClr val="tx1"/>
                    </a:solidFill>
                    <a:latin typeface="Arial" panose="020B0604020202020204" pitchFamily="34" charset="0"/>
                  </a:rPr>
                  <a:t>is the angle between a pair of lines drawn from conductor </a:t>
                </a:r>
                <a:r>
                  <a:rPr lang="en-US" altLang="en-US" sz="2400" i="1" dirty="0" err="1">
                    <a:solidFill>
                      <a:schemeClr val="tx1"/>
                    </a:solidFill>
                    <a:latin typeface="Arial" panose="020B0604020202020204" pitchFamily="34" charset="0"/>
                  </a:rPr>
                  <a:t>i</a:t>
                </a:r>
                <a:r>
                  <a:rPr lang="en-US" altLang="en-US" sz="2400" dirty="0">
                    <a:solidFill>
                      <a:schemeClr val="tx1"/>
                    </a:solidFill>
                    <a:latin typeface="Arial" panose="020B0604020202020204" pitchFamily="34" charset="0"/>
                  </a:rPr>
                  <a:t> to its own image and to the image of conductor </a:t>
                </a:r>
                <a:r>
                  <a:rPr lang="en-US" altLang="en-US" sz="2400" i="1" dirty="0">
                    <a:solidFill>
                      <a:schemeClr val="tx1"/>
                    </a:solidFill>
                    <a:latin typeface="Arial" panose="020B0604020202020204" pitchFamily="34" charset="0"/>
                  </a:rPr>
                  <a:t>j</a:t>
                </a:r>
                <a:r>
                  <a:rPr lang="en-US" altLang="en-US" sz="2400" dirty="0">
                    <a:solidFill>
                      <a:schemeClr val="tx1"/>
                    </a:solidFill>
                    <a:latin typeface="Arial" panose="020B0604020202020204" pitchFamily="34" charset="0"/>
                  </a:rPr>
                  <a:t> (rad)</a:t>
                </a:r>
              </a:p>
            </p:txBody>
          </p:sp>
        </mc:Choice>
        <mc:Fallback xmlns="">
          <p:sp>
            <p:nvSpPr>
              <p:cNvPr id="8" name="TextBox 1"/>
              <p:cNvSpPr txBox="1">
                <a:spLocks noRot="1" noChangeAspect="1" noMove="1" noResize="1" noEditPoints="1" noAdjustHandles="1" noChangeArrowheads="1" noChangeShapeType="1" noTextEdit="1"/>
              </p:cNvSpPr>
              <p:nvPr/>
            </p:nvSpPr>
            <p:spPr bwMode="auto">
              <a:xfrm>
                <a:off x="121558" y="1343025"/>
                <a:ext cx="8721044" cy="2923877"/>
              </a:xfrm>
              <a:prstGeom prst="rect">
                <a:avLst/>
              </a:prstGeom>
              <a:blipFill>
                <a:blip r:embed="rId2"/>
                <a:stretch>
                  <a:fillRect l="-1118" t="-1458" r="-559" b="-39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7" name="TextBox 5">
            <a:extLst>
              <a:ext uri="{FF2B5EF4-FFF2-40B4-BE49-F238E27FC236}">
                <a16:creationId xmlns:a16="http://schemas.microsoft.com/office/drawing/2014/main" id="{F5F3103B-19B2-BE47-B7C4-AEFD4A34039B}"/>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8BD93306-9D75-8C49-A221-C5728CFC63C9}"/>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Tree>
    <p:extLst>
      <p:ext uri="{BB962C8B-B14F-4D97-AF65-F5344CB8AC3E}">
        <p14:creationId xmlns:p14="http://schemas.microsoft.com/office/powerpoint/2010/main" val="3529575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66</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8" name="TextBox 1"/>
          <p:cNvSpPr txBox="1">
            <a:spLocks noChangeArrowheads="1"/>
          </p:cNvSpPr>
          <p:nvPr/>
        </p:nvSpPr>
        <p:spPr bwMode="auto">
          <a:xfrm>
            <a:off x="121558" y="1343025"/>
            <a:ext cx="872104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marL="0" indent="0">
              <a:spcBef>
                <a:spcPct val="0"/>
              </a:spcBef>
              <a:spcAft>
                <a:spcPts val="1200"/>
              </a:spcAft>
              <a:buClrTx/>
              <a:buNone/>
            </a:pPr>
            <a:r>
              <a:rPr lang="en-US" altLang="en-US" sz="2400" dirty="0">
                <a:solidFill>
                  <a:schemeClr val="tx1"/>
                </a:solidFill>
                <a:latin typeface="Arial" panose="020B0604020202020204" pitchFamily="34" charset="0"/>
              </a:rPr>
              <a:t>These equations can be simplified so that the self and mutual impedances can be calculated in a much simpler fashion with only introducing a very small error. These equations are called the </a:t>
            </a:r>
            <a:r>
              <a:rPr lang="en-US" altLang="en-US" sz="2400" b="1" dirty="0">
                <a:solidFill>
                  <a:schemeClr val="tx1"/>
                </a:solidFill>
                <a:latin typeface="Arial" panose="020B0604020202020204" pitchFamily="34" charset="0"/>
              </a:rPr>
              <a:t>modified Carson’s equations</a:t>
            </a:r>
          </a:p>
        </p:txBody>
      </p:sp>
      <p:sp>
        <p:nvSpPr>
          <p:cNvPr id="7" name="TextBox 5">
            <a:extLst>
              <a:ext uri="{FF2B5EF4-FFF2-40B4-BE49-F238E27FC236}">
                <a16:creationId xmlns:a16="http://schemas.microsoft.com/office/drawing/2014/main" id="{F5F3103B-19B2-BE47-B7C4-AEFD4A34039B}"/>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8BD93306-9D75-8C49-A221-C5728CFC63C9}"/>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Carson’s Equations</a:t>
            </a:r>
          </a:p>
        </p:txBody>
      </p:sp>
      <p:sp>
        <p:nvSpPr>
          <p:cNvPr id="3" name="TextBox 2">
            <a:extLst>
              <a:ext uri="{FF2B5EF4-FFF2-40B4-BE49-F238E27FC236}">
                <a16:creationId xmlns:a16="http://schemas.microsoft.com/office/drawing/2014/main" id="{BEEEF496-0F79-9F9B-D0E9-FBE3D7BF8AC7}"/>
              </a:ext>
            </a:extLst>
          </p:cNvPr>
          <p:cNvSpPr txBox="1"/>
          <p:nvPr/>
        </p:nvSpPr>
        <p:spPr>
          <a:xfrm>
            <a:off x="2301411" y="3986373"/>
            <a:ext cx="184731" cy="461665"/>
          </a:xfrm>
          <a:prstGeom prst="rect">
            <a:avLst/>
          </a:prstGeom>
          <a:noFill/>
        </p:spPr>
        <p:txBody>
          <a:bodyPr wrap="none" rtlCol="0">
            <a:spAutoFit/>
          </a:bodyPr>
          <a:lstStyle/>
          <a:p>
            <a:endParaRPr lang="en-US"/>
          </a:p>
        </p:txBody>
      </p:sp>
      <p:pic>
        <p:nvPicPr>
          <p:cNvPr id="2" name="Picture 1">
            <a:extLst>
              <a:ext uri="{FF2B5EF4-FFF2-40B4-BE49-F238E27FC236}">
                <a16:creationId xmlns:a16="http://schemas.microsoft.com/office/drawing/2014/main" id="{F72624B9-9713-5A74-E24A-3A5CC49B4568}"/>
              </a:ext>
            </a:extLst>
          </p:cNvPr>
          <p:cNvPicPr>
            <a:picLocks noChangeAspect="1"/>
          </p:cNvPicPr>
          <p:nvPr/>
        </p:nvPicPr>
        <p:blipFill>
          <a:blip r:embed="rId2"/>
          <a:stretch>
            <a:fillRect/>
          </a:stretch>
        </p:blipFill>
        <p:spPr>
          <a:xfrm>
            <a:off x="362904" y="3419501"/>
            <a:ext cx="8238352" cy="1707951"/>
          </a:xfrm>
          <a:prstGeom prst="rect">
            <a:avLst/>
          </a:prstGeom>
          <a:ln>
            <a:solidFill>
              <a:srgbClr val="FF0000"/>
            </a:solidFill>
          </a:ln>
        </p:spPr>
      </p:pic>
    </p:spTree>
    <p:extLst>
      <p:ext uri="{BB962C8B-B14F-4D97-AF65-F5344CB8AC3E}">
        <p14:creationId xmlns:p14="http://schemas.microsoft.com/office/powerpoint/2010/main" val="40362008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901D8-CFE0-7643-85B2-3FFF639879A4}"/>
              </a:ext>
            </a:extLst>
          </p:cNvPr>
          <p:cNvSpPr>
            <a:spLocks noGrp="1"/>
          </p:cNvSpPr>
          <p:nvPr>
            <p:ph type="title"/>
          </p:nvPr>
        </p:nvSpPr>
        <p:spPr>
          <a:xfrm>
            <a:off x="203035" y="902525"/>
            <a:ext cx="7924800" cy="838200"/>
          </a:xfrm>
        </p:spPr>
        <p:txBody>
          <a:bodyPr/>
          <a:lstStyle/>
          <a:p>
            <a:r>
              <a:rPr lang="en-US" dirty="0"/>
              <a:t>Reference Materials</a:t>
            </a:r>
          </a:p>
        </p:txBody>
      </p:sp>
      <p:sp>
        <p:nvSpPr>
          <p:cNvPr id="3" name="Slide Number Placeholder 2">
            <a:extLst>
              <a:ext uri="{FF2B5EF4-FFF2-40B4-BE49-F238E27FC236}">
                <a16:creationId xmlns:a16="http://schemas.microsoft.com/office/drawing/2014/main" id="{68E0BFF7-3C0F-2142-8C32-E92D68703CBB}"/>
              </a:ext>
            </a:extLst>
          </p:cNvPr>
          <p:cNvSpPr>
            <a:spLocks noGrp="1"/>
          </p:cNvSpPr>
          <p:nvPr>
            <p:ph type="sldNum" sz="quarter" idx="12"/>
          </p:nvPr>
        </p:nvSpPr>
        <p:spPr/>
        <p:txBody>
          <a:bodyPr/>
          <a:lstStyle/>
          <a:p>
            <a:pPr>
              <a:defRPr/>
            </a:pPr>
            <a:fld id="{DCE238ED-879C-471C-B8CD-E12AA108A34A}" type="slidenum">
              <a:rPr lang="en-US" altLang="en-US" smtClean="0"/>
              <a:pPr>
                <a:defRPr/>
              </a:pPr>
              <a:t>67</a:t>
            </a:fld>
            <a:endParaRPr lang="en-US" altLang="en-US"/>
          </a:p>
        </p:txBody>
      </p:sp>
      <p:sp>
        <p:nvSpPr>
          <p:cNvPr id="4" name="TextBox 3">
            <a:extLst>
              <a:ext uri="{FF2B5EF4-FFF2-40B4-BE49-F238E27FC236}">
                <a16:creationId xmlns:a16="http://schemas.microsoft.com/office/drawing/2014/main" id="{5291DD18-68DD-DE4A-AFFB-5C1E7241E323}"/>
              </a:ext>
            </a:extLst>
          </p:cNvPr>
          <p:cNvSpPr txBox="1"/>
          <p:nvPr/>
        </p:nvSpPr>
        <p:spPr>
          <a:xfrm>
            <a:off x="203035" y="1740725"/>
            <a:ext cx="8217725" cy="3139321"/>
          </a:xfrm>
          <a:prstGeom prst="rect">
            <a:avLst/>
          </a:prstGeom>
          <a:noFill/>
        </p:spPr>
        <p:txBody>
          <a:bodyPr wrap="square" rtlCol="0">
            <a:spAutoFit/>
          </a:bodyPr>
          <a:lstStyle/>
          <a:p>
            <a:r>
              <a:rPr lang="en-US" sz="1800" dirty="0"/>
              <a:t>[1] T. Short, “Electric Power Distribution Handbook”, ISBN 9781466598652, Published May 19, 2014 by CRC Press</a:t>
            </a:r>
          </a:p>
          <a:p>
            <a:endParaRPr lang="en-US" sz="1800" dirty="0"/>
          </a:p>
          <a:p>
            <a:r>
              <a:rPr lang="en-US" sz="1800" dirty="0"/>
              <a:t>[2] "</a:t>
            </a:r>
            <a:r>
              <a:rPr lang="en-US" sz="1800" dirty="0" err="1"/>
              <a:t>File:ACSR</a:t>
            </a:r>
            <a:r>
              <a:rPr lang="en-US" sz="1800" dirty="0"/>
              <a:t> and ACCC.JPG" by Dave Bryant is licensed under CC BY-SA 3.0. To view a copy of this license, visit </a:t>
            </a:r>
            <a:r>
              <a:rPr lang="en-US" sz="1800" dirty="0">
                <a:hlinkClick r:id="rId2"/>
              </a:rPr>
              <a:t>https://creativecommons.org/licenses/by-sa/3.0/?ref=openverse</a:t>
            </a:r>
            <a:r>
              <a:rPr lang="en-US" sz="1800" dirty="0"/>
              <a:t>. </a:t>
            </a:r>
          </a:p>
          <a:p>
            <a:endParaRPr lang="en-US" sz="1800" dirty="0"/>
          </a:p>
          <a:p>
            <a:r>
              <a:rPr lang="en-US" sz="1800" u="sng" dirty="0"/>
              <a:t>[3] </a:t>
            </a:r>
            <a:r>
              <a:rPr lang="en-US" sz="1800" dirty="0"/>
              <a:t>Author: </a:t>
            </a:r>
            <a:r>
              <a:rPr lang="en-US" sz="1800" dirty="0" err="1"/>
              <a:t>Wongm</a:t>
            </a:r>
            <a:r>
              <a:rPr lang="en-US" sz="1800" dirty="0"/>
              <a:t>, </a:t>
            </a:r>
            <a:r>
              <a:rPr lang="en-US" sz="1800" dirty="0">
                <a:hlinkClick r:id="rId3" tooltip="d:Special:EntityPage/P4174">
                  <a:extLst>
                    <a:ext uri="{A12FA001-AC4F-418D-AE19-62706E023703}">
                      <ahyp:hlinkClr xmlns:ahyp="http://schemas.microsoft.com/office/drawing/2018/hyperlinkcolor" val="tx"/>
                    </a:ext>
                  </a:extLst>
                </a:hlinkClick>
              </a:rPr>
              <a:t>Wikimedia username</a:t>
            </a:r>
            <a:r>
              <a:rPr lang="en-US" sz="1800" dirty="0"/>
              <a:t>: </a:t>
            </a:r>
            <a:r>
              <a:rPr lang="en-US" sz="1800" dirty="0">
                <a:hlinkClick r:id="rId4">
                  <a:extLst>
                    <a:ext uri="{A12FA001-AC4F-418D-AE19-62706E023703}">
                      <ahyp:hlinkClr xmlns:ahyp="http://schemas.microsoft.com/office/drawing/2018/hyperlinkcolor" val="tx"/>
                    </a:ext>
                  </a:extLst>
                </a:hlinkClick>
              </a:rPr>
              <a:t>Wongm</a:t>
            </a:r>
            <a:endParaRPr lang="en-US" sz="1800" dirty="0"/>
          </a:p>
          <a:p>
            <a:r>
              <a:rPr lang="en-US" sz="1800" dirty="0">
                <a:hlinkClick r:id="rId5" tooltip="d:Special:EntityPage/P2699">
                  <a:extLst>
                    <a:ext uri="{A12FA001-AC4F-418D-AE19-62706E023703}">
                      <ahyp:hlinkClr xmlns:ahyp="http://schemas.microsoft.com/office/drawing/2018/hyperlinkcolor" val="tx"/>
                    </a:ext>
                  </a:extLst>
                </a:hlinkClick>
              </a:rPr>
              <a:t>URL</a:t>
            </a:r>
            <a:r>
              <a:rPr lang="en-US" sz="1800" dirty="0"/>
              <a:t>: </a:t>
            </a:r>
            <a:r>
              <a:rPr lang="en-US" sz="1800" dirty="0">
                <a:hlinkClick r:id="rId6"/>
              </a:rPr>
              <a:t>http://commons.wikimedia.org/wiki/User:Wongm</a:t>
            </a:r>
            <a:br>
              <a:rPr lang="en-US" sz="1800" dirty="0"/>
            </a:br>
            <a:endParaRPr lang="en-US" sz="1800" dirty="0"/>
          </a:p>
          <a:p>
            <a:endParaRPr lang="en-US" sz="1800" dirty="0"/>
          </a:p>
        </p:txBody>
      </p:sp>
    </p:spTree>
    <p:extLst>
      <p:ext uri="{BB962C8B-B14F-4D97-AF65-F5344CB8AC3E}">
        <p14:creationId xmlns:p14="http://schemas.microsoft.com/office/powerpoint/2010/main" val="669336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7</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5206107" y="1281998"/>
            <a:ext cx="3355120" cy="5292685"/>
          </a:xfrm>
          <a:prstGeom prst="rect">
            <a:avLst/>
          </a:prstGeom>
        </p:spPr>
      </p:pic>
      <p:sp>
        <p:nvSpPr>
          <p:cNvPr id="3" name="Rectangle 2"/>
          <p:cNvSpPr/>
          <p:nvPr/>
        </p:nvSpPr>
        <p:spPr>
          <a:xfrm>
            <a:off x="275698" y="3247689"/>
            <a:ext cx="5013118" cy="830997"/>
          </a:xfrm>
          <a:prstGeom prst="rect">
            <a:avLst/>
          </a:prstGeom>
        </p:spPr>
        <p:txBody>
          <a:bodyPr wrap="square">
            <a:spAutoFit/>
          </a:bodyPr>
          <a:lstStyle/>
          <a:p>
            <a:pPr>
              <a:spcAft>
                <a:spcPts val="1200"/>
              </a:spcAft>
            </a:pPr>
            <a:r>
              <a:rPr lang="en-US" altLang="en-US" dirty="0"/>
              <a:t>Drawing of a vertically constructed line provided by Duke Energy [1]</a:t>
            </a:r>
          </a:p>
        </p:txBody>
      </p:sp>
      <p:sp>
        <p:nvSpPr>
          <p:cNvPr id="9" name="TextBox 5">
            <a:extLst>
              <a:ext uri="{FF2B5EF4-FFF2-40B4-BE49-F238E27FC236}">
                <a16:creationId xmlns:a16="http://schemas.microsoft.com/office/drawing/2014/main" id="{8DB5B74E-E5D1-124F-91BB-C3A3EA83FBC8}"/>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10" name="Rectangle 2">
            <a:extLst>
              <a:ext uri="{FF2B5EF4-FFF2-40B4-BE49-F238E27FC236}">
                <a16:creationId xmlns:a16="http://schemas.microsoft.com/office/drawing/2014/main" id="{36E33831-A928-7545-8E57-A75E1788F451}"/>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197819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8</a:t>
            </a:fld>
            <a:endParaRPr lang="en-US" altLang="en-US" sz="2400">
              <a:solidFill>
                <a:schemeClr val="tx1"/>
              </a:solidFill>
              <a:latin typeface="Arial" panose="020B0604020202020204" pitchFamily="34" charset="0"/>
            </a:endParaRPr>
          </a:p>
        </p:txBody>
      </p:sp>
      <p:sp>
        <p:nvSpPr>
          <p:cNvPr id="22533" name="TextBox 1"/>
          <p:cNvSpPr txBox="1">
            <a:spLocks noChangeArrowheads="1"/>
          </p:cNvSpPr>
          <p:nvPr/>
        </p:nvSpPr>
        <p:spPr bwMode="auto">
          <a:xfrm>
            <a:off x="185738" y="1349375"/>
            <a:ext cx="8307387" cy="595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ts val="1200"/>
              </a:spcAft>
              <a:buClrTx/>
            </a:pPr>
            <a:r>
              <a:rPr lang="en-US" altLang="en-US" sz="2400" dirty="0">
                <a:solidFill>
                  <a:schemeClr val="tx1"/>
                </a:solidFill>
                <a:latin typeface="Arial" panose="020B0604020202020204" pitchFamily="34" charset="0"/>
              </a:rPr>
              <a:t>Distribution circuits normally have an underbuilt neutral</a:t>
            </a:r>
          </a:p>
          <a:p>
            <a:pPr lvl="1">
              <a:spcBef>
                <a:spcPct val="0"/>
              </a:spcBef>
              <a:buClrTx/>
            </a:pPr>
            <a:r>
              <a:rPr lang="en-US" altLang="en-US" sz="2000" dirty="0">
                <a:solidFill>
                  <a:schemeClr val="tx1"/>
                </a:solidFill>
                <a:latin typeface="Arial" panose="020B0604020202020204" pitchFamily="34" charset="0"/>
              </a:rPr>
              <a:t>the neutral acts as a safety ground for equipment and provides a return path for unbalanced loads and for line-to-ground faults.</a:t>
            </a:r>
          </a:p>
          <a:p>
            <a:pPr lvl="1">
              <a:spcBef>
                <a:spcPct val="0"/>
              </a:spcBef>
              <a:buClrTx/>
            </a:pPr>
            <a:r>
              <a:rPr lang="en-US" altLang="en-US" sz="2000" dirty="0">
                <a:solidFill>
                  <a:schemeClr val="tx1"/>
                </a:solidFill>
                <a:latin typeface="Arial" panose="020B0604020202020204" pitchFamily="34" charset="0"/>
              </a:rPr>
              <a:t>The neutral is 3 to 5 </a:t>
            </a:r>
            <a:r>
              <a:rPr lang="en-US" altLang="en-US" sz="2000" dirty="0" err="1">
                <a:solidFill>
                  <a:schemeClr val="tx1"/>
                </a:solidFill>
                <a:latin typeface="Arial" panose="020B0604020202020204" pitchFamily="34" charset="0"/>
              </a:rPr>
              <a:t>ft</a:t>
            </a:r>
            <a:r>
              <a:rPr lang="en-US" altLang="en-US" sz="2000" dirty="0">
                <a:solidFill>
                  <a:schemeClr val="tx1"/>
                </a:solidFill>
                <a:latin typeface="Arial" panose="020B0604020202020204" pitchFamily="34" charset="0"/>
              </a:rPr>
              <a:t> below the phase conductors</a:t>
            </a:r>
            <a:r>
              <a:rPr lang="en-US" altLang="en-US" sz="2400" dirty="0">
                <a:solidFill>
                  <a:schemeClr val="tx1"/>
                </a:solidFill>
                <a:latin typeface="Arial" panose="020B0604020202020204" pitchFamily="34" charset="0"/>
              </a:rPr>
              <a:t>. </a:t>
            </a:r>
            <a:r>
              <a:rPr lang="en-US" altLang="en-US" sz="2000" dirty="0">
                <a:solidFill>
                  <a:schemeClr val="tx1"/>
                </a:solidFill>
                <a:latin typeface="Arial" panose="020B0604020202020204" pitchFamily="34" charset="0"/>
              </a:rPr>
              <a:t>The energized cables are on top to protect linemen who climb the poles.</a:t>
            </a:r>
          </a:p>
          <a:p>
            <a:pPr lvl="1">
              <a:spcBef>
                <a:spcPct val="0"/>
              </a:spcBef>
              <a:buClrTx/>
            </a:pPr>
            <a:r>
              <a:rPr lang="en-US" altLang="en-US" sz="2000" dirty="0">
                <a:solidFill>
                  <a:schemeClr val="tx1"/>
                </a:solidFill>
                <a:latin typeface="Arial" panose="020B0604020202020204" pitchFamily="34" charset="0"/>
              </a:rPr>
              <a:t>Utilities in very high lightning areas may run the neutral wire above the phase conductors to act as a shield wire.</a:t>
            </a:r>
          </a:p>
          <a:p>
            <a:pPr lvl="1">
              <a:spcBef>
                <a:spcPct val="0"/>
              </a:spcBef>
              <a:buClrTx/>
            </a:pPr>
            <a:r>
              <a:rPr lang="en-US" altLang="en-US" sz="2000" dirty="0">
                <a:solidFill>
                  <a:schemeClr val="tx1"/>
                </a:solidFill>
                <a:latin typeface="Arial" panose="020B0604020202020204" pitchFamily="34" charset="0"/>
              </a:rPr>
              <a:t>Some utilities also run the neutral on the crossarm.</a:t>
            </a:r>
          </a:p>
          <a:p>
            <a:pPr lvl="1">
              <a:spcBef>
                <a:spcPct val="0"/>
              </a:spcBef>
              <a:buClrTx/>
            </a:pPr>
            <a:r>
              <a:rPr lang="en-US" altLang="en-US" sz="2000" dirty="0">
                <a:solidFill>
                  <a:schemeClr val="tx1"/>
                </a:solidFill>
                <a:latin typeface="Arial" panose="020B0604020202020204" pitchFamily="34" charset="0"/>
              </a:rPr>
              <a:t>Secondary circuits are often run under the primary. The primary and the secondary may share the neutral, or they may each have their own neutral.</a:t>
            </a:r>
          </a:p>
          <a:p>
            <a:pPr>
              <a:spcBef>
                <a:spcPct val="0"/>
              </a:spcBef>
              <a:buClrTx/>
            </a:pPr>
            <a:r>
              <a:rPr lang="en-US" altLang="en-US" sz="2000" dirty="0">
                <a:solidFill>
                  <a:schemeClr val="tx1"/>
                </a:solidFill>
                <a:latin typeface="Arial" panose="020B0604020202020204" pitchFamily="34" charset="0"/>
              </a:rPr>
              <a:t>Many electric utilities share their space with other utilities; telephone or cable television cables may run under the electric secondary.</a:t>
            </a:r>
          </a:p>
          <a:p>
            <a:pPr>
              <a:spcBef>
                <a:spcPct val="0"/>
              </a:spcBef>
              <a:buClrTx/>
            </a:pPr>
            <a:endParaRPr lang="en-US" altLang="en-US" sz="2800" dirty="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sp>
        <p:nvSpPr>
          <p:cNvPr id="7" name="TextBox 5">
            <a:extLst>
              <a:ext uri="{FF2B5EF4-FFF2-40B4-BE49-F238E27FC236}">
                <a16:creationId xmlns:a16="http://schemas.microsoft.com/office/drawing/2014/main" id="{D1E2CBAD-621D-8D42-BEA0-72D5222E7BBA}"/>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8" name="Rectangle 2">
            <a:extLst>
              <a:ext uri="{FF2B5EF4-FFF2-40B4-BE49-F238E27FC236}">
                <a16:creationId xmlns:a16="http://schemas.microsoft.com/office/drawing/2014/main" id="{8B0A5B5A-4766-F644-B65C-3CAF0963666E}"/>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111362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xfrm>
            <a:off x="8305800" y="6400800"/>
            <a:ext cx="838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fld id="{D7124D2E-B71F-46E0-A135-96E404F67632}" type="slidenum">
              <a:rPr lang="en-US" altLang="en-US" sz="2400" smtClean="0">
                <a:solidFill>
                  <a:schemeClr val="tx1"/>
                </a:solidFill>
                <a:latin typeface="Arial" panose="020B0604020202020204" pitchFamily="34" charset="0"/>
              </a:rPr>
              <a:pPr algn="r">
                <a:spcBef>
                  <a:spcPct val="0"/>
                </a:spcBef>
                <a:spcAft>
                  <a:spcPct val="0"/>
                </a:spcAft>
                <a:buClrTx/>
                <a:buFontTx/>
                <a:buNone/>
              </a:pPr>
              <a:t>9</a:t>
            </a:fld>
            <a:endParaRPr lang="en-US" altLang="en-US" sz="2400">
              <a:solidFill>
                <a:schemeClr val="tx1"/>
              </a:solidFill>
              <a:latin typeface="Arial" panose="020B0604020202020204" pitchFamily="34" charset="0"/>
            </a:endParaRPr>
          </a:p>
        </p:txBody>
      </p:sp>
      <p:sp>
        <p:nvSpPr>
          <p:cNvPr id="22534"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spcBef>
                <a:spcPct val="0"/>
              </a:spcBef>
              <a:spcAft>
                <a:spcPct val="0"/>
              </a:spcAft>
              <a:buClrTx/>
              <a:buFontTx/>
              <a:buNone/>
            </a:pPr>
            <a:endParaRPr lang="en-US" altLang="en-US" sz="2400">
              <a:solidFill>
                <a:schemeClr val="tx1"/>
              </a:solidFill>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076343" y="1508124"/>
            <a:ext cx="6763458" cy="4462689"/>
          </a:xfrm>
          <a:prstGeom prst="rect">
            <a:avLst/>
          </a:prstGeom>
        </p:spPr>
      </p:pic>
      <p:sp>
        <p:nvSpPr>
          <p:cNvPr id="3" name="Rectangle 2"/>
          <p:cNvSpPr/>
          <p:nvPr/>
        </p:nvSpPr>
        <p:spPr>
          <a:xfrm>
            <a:off x="1896790" y="6135912"/>
            <a:ext cx="5529808" cy="369332"/>
          </a:xfrm>
          <a:prstGeom prst="rect">
            <a:avLst/>
          </a:prstGeom>
        </p:spPr>
        <p:txBody>
          <a:bodyPr wrap="square">
            <a:spAutoFit/>
          </a:bodyPr>
          <a:lstStyle/>
          <a:p>
            <a:pPr>
              <a:spcAft>
                <a:spcPts val="1200"/>
              </a:spcAft>
            </a:pPr>
            <a:r>
              <a:rPr lang="en-US" altLang="en-US" sz="1800" b="1" dirty="0"/>
              <a:t>4.16 kV, Duquesne Light, North Versailles, PA </a:t>
            </a:r>
          </a:p>
        </p:txBody>
      </p:sp>
      <p:sp>
        <p:nvSpPr>
          <p:cNvPr id="8" name="TextBox 5">
            <a:extLst>
              <a:ext uri="{FF2B5EF4-FFF2-40B4-BE49-F238E27FC236}">
                <a16:creationId xmlns:a16="http://schemas.microsoft.com/office/drawing/2014/main" id="{9A22EDC0-4BA3-4040-A8B8-77C64EEB15CD}"/>
              </a:ext>
            </a:extLst>
          </p:cNvPr>
          <p:cNvSpPr txBox="1">
            <a:spLocks noChangeArrowheads="1"/>
          </p:cNvSpPr>
          <p:nvPr/>
        </p:nvSpPr>
        <p:spPr bwMode="auto">
          <a:xfrm>
            <a:off x="3684588" y="134938"/>
            <a:ext cx="5197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rgbClr val="000000"/>
              </a:buClr>
              <a:buChar char="•"/>
              <a:defRPr sz="3200">
                <a:solidFill>
                  <a:srgbClr val="002B5E"/>
                </a:solidFill>
                <a:latin typeface="Georgia" panose="02040502050405020303" pitchFamily="18" charset="0"/>
                <a:ea typeface="ＭＳ Ｐゴシック" panose="020B0600070205080204" pitchFamily="34" charset="-128"/>
              </a:defRPr>
            </a:lvl1pPr>
            <a:lvl2pPr marL="742950" indent="-285750">
              <a:spcBef>
                <a:spcPct val="20000"/>
              </a:spcBef>
              <a:spcAft>
                <a:spcPts val="1200"/>
              </a:spcAft>
              <a:buClr>
                <a:srgbClr val="000000"/>
              </a:buClr>
              <a:buChar char="–"/>
              <a:defRPr sz="2800">
                <a:solidFill>
                  <a:srgbClr val="002B5E"/>
                </a:solidFill>
                <a:latin typeface="Georgia" panose="02040502050405020303" pitchFamily="18" charset="0"/>
                <a:ea typeface="ＭＳ Ｐゴシック" panose="020B0600070205080204" pitchFamily="34" charset="-128"/>
              </a:defRPr>
            </a:lvl2pPr>
            <a:lvl3pPr marL="1143000" indent="-228600">
              <a:spcBef>
                <a:spcPct val="20000"/>
              </a:spcBef>
              <a:spcAft>
                <a:spcPts val="1200"/>
              </a:spcAft>
              <a:buClr>
                <a:srgbClr val="000000"/>
              </a:buClr>
              <a:buChar char="•"/>
              <a:defRPr sz="2400">
                <a:solidFill>
                  <a:srgbClr val="002B5E"/>
                </a:solidFill>
                <a:latin typeface="Georgia" panose="02040502050405020303" pitchFamily="18" charset="0"/>
                <a:ea typeface="ＭＳ Ｐゴシック" panose="020B0600070205080204" pitchFamily="34" charset="-128"/>
              </a:defRPr>
            </a:lvl3pPr>
            <a:lvl4pPr marL="16002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4pPr>
            <a:lvl5pPr marL="2057400" indent="-22860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5pPr>
            <a:lvl6pPr marL="25146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6pPr>
            <a:lvl7pPr marL="29718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7pPr>
            <a:lvl8pPr marL="34290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8pPr>
            <a:lvl9pPr marL="3886200" indent="-228600" eaLnBrk="0" fontAlgn="base" hangingPunct="0">
              <a:spcBef>
                <a:spcPct val="20000"/>
              </a:spcBef>
              <a:spcAft>
                <a:spcPts val="1200"/>
              </a:spcAft>
              <a:buClr>
                <a:srgbClr val="000000"/>
              </a:buClr>
              <a:buChar char="»"/>
              <a:defRPr sz="2000">
                <a:solidFill>
                  <a:srgbClr val="002B5E"/>
                </a:solidFill>
                <a:latin typeface="Georgia" panose="02040502050405020303" pitchFamily="18" charset="0"/>
                <a:ea typeface="ＭＳ Ｐゴシック" panose="020B0600070205080204" pitchFamily="34" charset="-128"/>
              </a:defRPr>
            </a:lvl9pPr>
          </a:lstStyle>
          <a:p>
            <a:pPr algn="r">
              <a:spcBef>
                <a:spcPct val="0"/>
              </a:spcBef>
              <a:spcAft>
                <a:spcPct val="0"/>
              </a:spcAft>
              <a:buClrTx/>
              <a:buFontTx/>
              <a:buNone/>
            </a:pPr>
            <a:endParaRPr lang="en-US" altLang="en-US" sz="24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E91CD1D1-D2DC-B34B-A66F-8D0B67F2D73B}"/>
              </a:ext>
            </a:extLst>
          </p:cNvPr>
          <p:cNvSpPr>
            <a:spLocks noGrp="1" noChangeArrowheads="1"/>
          </p:cNvSpPr>
          <p:nvPr>
            <p:ph type="title"/>
          </p:nvPr>
        </p:nvSpPr>
        <p:spPr>
          <a:xfrm>
            <a:off x="179388" y="762000"/>
            <a:ext cx="8964612" cy="581025"/>
          </a:xfrm>
        </p:spPr>
        <p:txBody>
          <a:bodyPr/>
          <a:lstStyle/>
          <a:p>
            <a:pPr eaLnBrk="1" hangingPunct="1"/>
            <a:r>
              <a:rPr lang="en-US" altLang="en-US" sz="2600" dirty="0">
                <a:latin typeface="Arial" panose="020B0604020202020204" pitchFamily="34" charset="0"/>
              </a:rPr>
              <a:t>Cost and Construction of Overhead Lines</a:t>
            </a:r>
          </a:p>
        </p:txBody>
      </p:sp>
    </p:spTree>
    <p:extLst>
      <p:ext uri="{BB962C8B-B14F-4D97-AF65-F5344CB8AC3E}">
        <p14:creationId xmlns:p14="http://schemas.microsoft.com/office/powerpoint/2010/main" val="112819165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eorgia"/>
        <a:ea typeface="ＭＳ Ｐゴシック"/>
        <a:cs typeface="ＭＳ Ｐゴシック"/>
      </a:majorFont>
      <a:minorFont>
        <a:latin typeface="Georgia"/>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17075</TotalTime>
  <Words>3199</Words>
  <Application>Microsoft Macintosh PowerPoint</Application>
  <PresentationFormat>On-screen Show (4:3)</PresentationFormat>
  <Paragraphs>392</Paragraphs>
  <Slides>67</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Anonymous-164</vt:lpstr>
      <vt:lpstr>Anonymous-165</vt:lpstr>
      <vt:lpstr>arial</vt:lpstr>
      <vt:lpstr>arial</vt:lpstr>
      <vt:lpstr>Calibri</vt:lpstr>
      <vt:lpstr>Cambria Math</vt:lpstr>
      <vt:lpstr>Georgia</vt:lpstr>
      <vt:lpstr>Times New Roman</vt:lpstr>
      <vt:lpstr>Wingdings</vt:lpstr>
      <vt:lpstr>Blank Presentation</vt:lpstr>
      <vt:lpstr>PowerPoint Presentation</vt:lpstr>
      <vt:lpstr>Outline</vt:lpstr>
      <vt:lpstr>PowerPoint Presentation</vt:lpstr>
      <vt:lpstr>Cost and Construction of Overhead Lines</vt:lpstr>
      <vt:lpstr>Cost and Construction of Overhead Lines</vt:lpstr>
      <vt:lpstr>PowerPoint Presentation</vt:lpstr>
      <vt:lpstr>Cost and Construction of Overhead Lines</vt:lpstr>
      <vt:lpstr>Cost and Construction of Overhead Lines</vt:lpstr>
      <vt:lpstr>Cost and Construction of Overhead Lines</vt:lpstr>
      <vt:lpstr>Cost and Construction of Overhead Lines</vt:lpstr>
      <vt:lpstr>Cost and Construction of Overhead Lines</vt:lpstr>
      <vt:lpstr>Cost and Construction of Overhead Lines</vt:lpstr>
      <vt:lpstr>Cost and Construction of Overhead Lines</vt:lpstr>
      <vt:lpstr>Cost and Construction of Overhead Lines</vt:lpstr>
      <vt:lpstr>Cost and Construction of Overhead Lines</vt:lpstr>
      <vt:lpstr>Distribution Line Construction</vt:lpstr>
      <vt:lpstr>Cost and Construction of Overhead Lines</vt:lpstr>
      <vt:lpstr>Cost and Construction of Overhead Lines</vt:lpstr>
      <vt:lpstr>Conductors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 Untransposed Distribution Lines</vt:lpstr>
      <vt:lpstr>Carson’s Equations </vt:lpstr>
      <vt:lpstr>Carson’s Equations</vt:lpstr>
      <vt:lpstr>Carson’s Equations</vt:lpstr>
      <vt:lpstr>Carson’s Equations</vt:lpstr>
      <vt:lpstr>Carson’s Equations</vt:lpstr>
      <vt:lpstr>Carson’s Equations</vt:lpstr>
      <vt:lpstr>Carson’s Equations</vt:lpstr>
      <vt:lpstr>Carson’s Equations</vt:lpstr>
      <vt:lpstr>Carson’s Equations</vt:lpstr>
      <vt:lpstr>Carson’s Equations</vt:lpstr>
      <vt:lpstr>Reference Materials</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Oest -- UMC</dc:creator>
  <cp:lastModifiedBy>Kerestes, Robert John</cp:lastModifiedBy>
  <cp:revision>348</cp:revision>
  <cp:lastPrinted>2022-06-04T08:04:26Z</cp:lastPrinted>
  <dcterms:created xsi:type="dcterms:W3CDTF">2008-08-13T18:21:14Z</dcterms:created>
  <dcterms:modified xsi:type="dcterms:W3CDTF">2022-06-04T16:13:22Z</dcterms:modified>
</cp:coreProperties>
</file>